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466" r:id="rId2"/>
    <p:sldId id="470" r:id="rId3"/>
    <p:sldId id="463" r:id="rId4"/>
    <p:sldId id="274" r:id="rId5"/>
    <p:sldId id="465" r:id="rId6"/>
    <p:sldId id="304" r:id="rId7"/>
    <p:sldId id="471" r:id="rId8"/>
    <p:sldId id="671" r:id="rId9"/>
    <p:sldId id="625" r:id="rId10"/>
    <p:sldId id="632" r:id="rId11"/>
    <p:sldId id="669" r:id="rId12"/>
    <p:sldId id="624" r:id="rId13"/>
    <p:sldId id="631" r:id="rId14"/>
    <p:sldId id="469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B"/>
    <a:srgbClr val="404040"/>
    <a:srgbClr val="F1A42D"/>
    <a:srgbClr val="192A67"/>
    <a:srgbClr val="0083AC"/>
    <a:srgbClr val="2A65AC"/>
    <a:srgbClr val="17375E"/>
    <a:srgbClr val="27AAE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viewProps" Target="viewProp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presProps" Target="presProps.xml" Id="rId17" /><Relationship Type="http://schemas.openxmlformats.org/officeDocument/2006/relationships/slide" Target="slides/slide1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theme" Target="theme/theme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57AFB-7CE2-46AA-AE0B-EB43F3A888D2}" type="datetimeFigureOut">
              <a:rPr lang="en-NZ" smtClean="0"/>
              <a:t>29/10/2021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6218-971F-4EFC-B941-F62C410B517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1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812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i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678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98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403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 err="1"/>
              <a:t>Brief</a:t>
            </a:r>
            <a:r>
              <a:rPr lang="mi-NZ" dirty="0"/>
              <a:t> </a:t>
            </a:r>
            <a:r>
              <a:rPr lang="mi-NZ" dirty="0" err="1"/>
              <a:t>overview</a:t>
            </a:r>
            <a:r>
              <a:rPr lang="mi-NZ" dirty="0"/>
              <a:t>, more </a:t>
            </a:r>
            <a:r>
              <a:rPr lang="mi-NZ" dirty="0" err="1"/>
              <a:t>detail</a:t>
            </a:r>
            <a:r>
              <a:rPr lang="mi-NZ" dirty="0"/>
              <a:t> </a:t>
            </a:r>
            <a:r>
              <a:rPr lang="mi-NZ" dirty="0" err="1"/>
              <a:t>at</a:t>
            </a:r>
            <a:r>
              <a:rPr lang="mi-NZ" dirty="0"/>
              <a:t> GEN </a:t>
            </a:r>
            <a:r>
              <a:rPr lang="mi-NZ" dirty="0" err="1"/>
              <a:t>talk</a:t>
            </a:r>
            <a:r>
              <a:rPr lang="mi-NZ" dirty="0"/>
              <a:t> </a:t>
            </a:r>
            <a:r>
              <a:rPr lang="mi-NZ" dirty="0" err="1"/>
              <a:t>next</a:t>
            </a:r>
            <a:r>
              <a:rPr lang="mi-NZ" dirty="0"/>
              <a:t> </a:t>
            </a:r>
            <a:r>
              <a:rPr lang="mi-NZ" dirty="0" err="1"/>
              <a:t>week</a:t>
            </a:r>
            <a:endParaRPr lang="mi-NZ" dirty="0"/>
          </a:p>
          <a:p>
            <a:endParaRPr lang="mi-NZ" dirty="0"/>
          </a:p>
          <a:p>
            <a:r>
              <a:rPr lang="mi-NZ" dirty="0" err="1"/>
              <a:t>This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dirty="0" err="1"/>
              <a:t>just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surface</a:t>
            </a:r>
            <a:r>
              <a:rPr lang="mi-NZ" dirty="0"/>
              <a:t> </a:t>
            </a:r>
            <a:r>
              <a:rPr lang="mi-NZ" dirty="0" err="1"/>
              <a:t>layer</a:t>
            </a:r>
            <a:r>
              <a:rPr lang="mi-NZ" dirty="0"/>
              <a:t>, </a:t>
            </a:r>
            <a:r>
              <a:rPr lang="mi-NZ" dirty="0" err="1"/>
              <a:t>there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a </a:t>
            </a:r>
            <a:r>
              <a:rPr lang="mi-NZ" dirty="0" err="1"/>
              <a:t>lot</a:t>
            </a:r>
            <a:r>
              <a:rPr lang="mi-NZ" dirty="0"/>
              <a:t> more </a:t>
            </a:r>
            <a:r>
              <a:rPr lang="mi-NZ" dirty="0" err="1"/>
              <a:t>below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surface</a:t>
            </a:r>
            <a:r>
              <a:rPr lang="mi-NZ" dirty="0"/>
              <a:t>. For </a:t>
            </a:r>
            <a:r>
              <a:rPr lang="mi-NZ" dirty="0" err="1"/>
              <a:t>casual</a:t>
            </a:r>
            <a:r>
              <a:rPr lang="mi-NZ" dirty="0"/>
              <a:t> </a:t>
            </a:r>
            <a:r>
              <a:rPr lang="mi-NZ" dirty="0" err="1"/>
              <a:t>users</a:t>
            </a:r>
            <a:r>
              <a:rPr lang="mi-NZ" dirty="0"/>
              <a:t> </a:t>
            </a:r>
            <a:r>
              <a:rPr lang="mi-NZ" dirty="0" err="1"/>
              <a:t>this</a:t>
            </a:r>
            <a:r>
              <a:rPr lang="mi-NZ" dirty="0"/>
              <a:t> </a:t>
            </a:r>
            <a:r>
              <a:rPr lang="mi-NZ" dirty="0" err="1"/>
              <a:t>will</a:t>
            </a:r>
            <a:r>
              <a:rPr lang="mi-NZ" dirty="0"/>
              <a:t> </a:t>
            </a:r>
            <a:r>
              <a:rPr lang="mi-NZ" dirty="0" err="1"/>
              <a:t>suffice</a:t>
            </a:r>
            <a:r>
              <a:rPr lang="mi-NZ" dirty="0"/>
              <a:t>, </a:t>
            </a:r>
            <a:r>
              <a:rPr lang="mi-NZ" dirty="0" err="1"/>
              <a:t>it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dirty="0" err="1"/>
              <a:t>basically</a:t>
            </a:r>
            <a:r>
              <a:rPr lang="mi-NZ" dirty="0"/>
              <a:t> a </a:t>
            </a:r>
            <a:r>
              <a:rPr lang="mi-NZ" dirty="0" err="1"/>
              <a:t>list</a:t>
            </a:r>
            <a:r>
              <a:rPr lang="mi-NZ" dirty="0"/>
              <a:t>. </a:t>
            </a:r>
            <a:r>
              <a:rPr lang="mi-NZ" dirty="0" err="1"/>
              <a:t>But</a:t>
            </a:r>
            <a:r>
              <a:rPr lang="mi-NZ" dirty="0"/>
              <a:t> for more </a:t>
            </a:r>
            <a:r>
              <a:rPr lang="mi-NZ" dirty="0" err="1"/>
              <a:t>detailed</a:t>
            </a:r>
            <a:r>
              <a:rPr lang="mi-NZ" dirty="0"/>
              <a:t> </a:t>
            </a:r>
            <a:r>
              <a:rPr lang="mi-NZ" dirty="0" err="1"/>
              <a:t>applicaitons</a:t>
            </a:r>
            <a:r>
              <a:rPr lang="mi-NZ" dirty="0"/>
              <a:t> </a:t>
            </a:r>
            <a:r>
              <a:rPr lang="mi-NZ" dirty="0" err="1"/>
              <a:t>there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a </a:t>
            </a:r>
            <a:r>
              <a:rPr lang="mi-NZ" dirty="0" err="1"/>
              <a:t>lot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nuance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relationship</a:t>
            </a:r>
            <a:r>
              <a:rPr lang="mi-NZ" dirty="0"/>
              <a:t> </a:t>
            </a:r>
            <a:r>
              <a:rPr lang="mi-NZ" dirty="0" err="1"/>
              <a:t>between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levels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framework</a:t>
            </a:r>
            <a:r>
              <a:rPr lang="mi-NZ" dirty="0"/>
              <a:t>.</a:t>
            </a:r>
          </a:p>
          <a:p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Added collective wellbeing, closer to mana of he </a:t>
            </a:r>
            <a:r>
              <a:rPr lang="en-NZ" dirty="0" err="1"/>
              <a:t>kainga</a:t>
            </a:r>
            <a:endParaRPr lang="en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Added other-regarding and relational aspects of wellbeing, e.g. care and volunteering.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Refined several domains to work better for children, e.g. time use becomes leisure and play, social connections becomes family and friends</a:t>
            </a:r>
          </a:p>
          <a:p>
            <a:pPr marL="171450" indent="-171450">
              <a:buFontTx/>
              <a:buChar char="-"/>
            </a:pPr>
            <a:r>
              <a:rPr lang="mi-NZ" dirty="0" err="1"/>
              <a:t>Changed</a:t>
            </a:r>
            <a:r>
              <a:rPr lang="mi-NZ" dirty="0"/>
              <a:t> </a:t>
            </a:r>
            <a:r>
              <a:rPr lang="mi-NZ" dirty="0" err="1"/>
              <a:t>cultural</a:t>
            </a:r>
            <a:r>
              <a:rPr lang="mi-NZ" dirty="0"/>
              <a:t> </a:t>
            </a:r>
            <a:r>
              <a:rPr lang="mi-NZ" dirty="0" err="1"/>
              <a:t>identity</a:t>
            </a:r>
            <a:r>
              <a:rPr lang="mi-NZ" dirty="0"/>
              <a:t> to </a:t>
            </a:r>
            <a:r>
              <a:rPr lang="mi-NZ" dirty="0" err="1"/>
              <a:t>cultural</a:t>
            </a:r>
            <a:r>
              <a:rPr lang="mi-NZ" dirty="0"/>
              <a:t> </a:t>
            </a:r>
            <a:r>
              <a:rPr lang="mi-NZ" dirty="0" err="1"/>
              <a:t>capability</a:t>
            </a:r>
            <a:r>
              <a:rPr lang="mi-NZ" dirty="0"/>
              <a:t> and </a:t>
            </a:r>
            <a:r>
              <a:rPr lang="mi-NZ" dirty="0" err="1"/>
              <a:t>belonging</a:t>
            </a:r>
            <a:r>
              <a:rPr lang="mi-NZ" dirty="0"/>
              <a:t>. </a:t>
            </a:r>
            <a:r>
              <a:rPr lang="mi-NZ" dirty="0" err="1"/>
              <a:t>Closer</a:t>
            </a:r>
            <a:r>
              <a:rPr lang="mi-NZ" dirty="0"/>
              <a:t> to mana tuku iho.</a:t>
            </a:r>
          </a:p>
          <a:p>
            <a:pPr marL="171450" indent="-171450">
              <a:buFontTx/>
              <a:buChar char="-"/>
            </a:pPr>
            <a:r>
              <a:rPr lang="mi-NZ" dirty="0" err="1"/>
              <a:t>Moved</a:t>
            </a:r>
            <a:r>
              <a:rPr lang="mi-NZ" dirty="0"/>
              <a:t> </a:t>
            </a:r>
            <a:r>
              <a:rPr lang="mi-NZ" dirty="0" err="1"/>
              <a:t>away</a:t>
            </a:r>
            <a:r>
              <a:rPr lang="mi-NZ" dirty="0"/>
              <a:t> </a:t>
            </a:r>
            <a:r>
              <a:rPr lang="mi-NZ" dirty="0" err="1"/>
              <a:t>from</a:t>
            </a:r>
            <a:r>
              <a:rPr lang="mi-NZ" dirty="0"/>
              <a:t> pure </a:t>
            </a:r>
            <a:r>
              <a:rPr lang="mi-NZ" dirty="0" err="1"/>
              <a:t>capital-based</a:t>
            </a:r>
            <a:r>
              <a:rPr lang="mi-NZ" dirty="0"/>
              <a:t> </a:t>
            </a:r>
            <a:r>
              <a:rPr lang="mi-NZ" dirty="0" err="1"/>
              <a:t>understanding</a:t>
            </a:r>
            <a:r>
              <a:rPr lang="mi-NZ" dirty="0"/>
              <a:t> to </a:t>
            </a:r>
            <a:r>
              <a:rPr lang="mi-NZ" dirty="0" err="1"/>
              <a:t>emphasise</a:t>
            </a:r>
            <a:r>
              <a:rPr lang="mi-NZ" dirty="0"/>
              <a:t> </a:t>
            </a:r>
            <a:r>
              <a:rPr lang="mi-NZ" dirty="0" err="1"/>
              <a:t>wider</a:t>
            </a:r>
            <a:r>
              <a:rPr lang="mi-NZ" dirty="0"/>
              <a:t> </a:t>
            </a:r>
            <a:r>
              <a:rPr lang="mi-NZ" dirty="0" err="1"/>
              <a:t>values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e.g</a:t>
            </a:r>
            <a:r>
              <a:rPr lang="mi-NZ" dirty="0"/>
              <a:t>. </a:t>
            </a:r>
            <a:r>
              <a:rPr lang="mi-NZ" dirty="0" err="1"/>
              <a:t>Nature</a:t>
            </a:r>
            <a:endParaRPr lang="mi-NZ" dirty="0"/>
          </a:p>
          <a:p>
            <a:pPr marL="171450" indent="-171450">
              <a:buFontTx/>
              <a:buChar char="-"/>
            </a:pPr>
            <a:r>
              <a:rPr lang="mi-NZ" dirty="0" err="1"/>
              <a:t>Added</a:t>
            </a:r>
            <a:r>
              <a:rPr lang="mi-NZ" dirty="0"/>
              <a:t> </a:t>
            </a:r>
            <a:r>
              <a:rPr lang="mi-NZ" dirty="0" err="1"/>
              <a:t>culture</a:t>
            </a:r>
            <a:r>
              <a:rPr lang="mi-NZ" dirty="0"/>
              <a:t> </a:t>
            </a:r>
            <a:r>
              <a:rPr lang="mi-NZ" dirty="0" err="1"/>
              <a:t>as</a:t>
            </a:r>
            <a:r>
              <a:rPr lang="mi-NZ" dirty="0"/>
              <a:t> </a:t>
            </a:r>
            <a:r>
              <a:rPr lang="mi-NZ" dirty="0" err="1"/>
              <a:t>underpinning</a:t>
            </a:r>
            <a:r>
              <a:rPr lang="mi-NZ" dirty="0"/>
              <a:t> </a:t>
            </a:r>
            <a:r>
              <a:rPr lang="mi-NZ" dirty="0" err="1"/>
              <a:t>all</a:t>
            </a:r>
            <a:r>
              <a:rPr lang="mi-NZ" dirty="0"/>
              <a:t> </a:t>
            </a:r>
            <a:r>
              <a:rPr lang="mi-NZ" dirty="0" err="1"/>
              <a:t>aspects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our</a:t>
            </a:r>
            <a:r>
              <a:rPr lang="mi-NZ" dirty="0"/>
              <a:t> </a:t>
            </a:r>
            <a:r>
              <a:rPr lang="mi-NZ" dirty="0" err="1"/>
              <a:t>wealth</a:t>
            </a:r>
            <a:endParaRPr lang="mi-NZ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/>
              <a:t>Adding institutions (relates to means </a:t>
            </a:r>
            <a:r>
              <a:rPr lang="en-NZ"/>
              <a:t>to wellbeing)</a:t>
            </a:r>
          </a:p>
          <a:p>
            <a:pPr marL="171450" indent="-171450">
              <a:buFontTx/>
              <a:buChar char="-"/>
            </a:pPr>
            <a:r>
              <a:rPr lang="en-NZ" dirty="0"/>
              <a:t>Added productivity and sustainability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6189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z="18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7FE2F-68D7-46AD-88EE-11BFAEF76885}" type="slidenum">
              <a:rPr lang="en-NZ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NZ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799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He Ara </a:t>
            </a:r>
            <a:r>
              <a:rPr lang="en-NZ" dirty="0" err="1"/>
              <a:t>Waiora</a:t>
            </a:r>
            <a:r>
              <a:rPr lang="en-NZ" dirty="0"/>
              <a:t> helps us hone our wellbeing approach so that it reflects the national and cultural context unique to Aotearoa New Zealand</a:t>
            </a:r>
            <a:endParaRPr lang="mi-NZ" alt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/>
              <a:t>He Ara Waiora </a:t>
            </a:r>
            <a:r>
              <a:rPr lang="mi-NZ" altLang="en-US" dirty="0" err="1"/>
              <a:t>originated</a:t>
            </a:r>
            <a:r>
              <a:rPr lang="mi-NZ" altLang="en-US" dirty="0"/>
              <a:t> </a:t>
            </a:r>
            <a:r>
              <a:rPr lang="mi-NZ" altLang="en-US" dirty="0" err="1"/>
              <a:t>in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work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Tax</a:t>
            </a:r>
            <a:r>
              <a:rPr lang="mi-NZ" altLang="en-US" dirty="0"/>
              <a:t> </a:t>
            </a:r>
            <a:r>
              <a:rPr lang="mi-NZ" altLang="en-US" dirty="0" err="1"/>
              <a:t>Working</a:t>
            </a:r>
            <a:r>
              <a:rPr lang="mi-NZ" altLang="en-US" dirty="0"/>
              <a:t> </a:t>
            </a:r>
            <a:r>
              <a:rPr lang="mi-NZ" altLang="en-US" dirty="0" err="1"/>
              <a:t>Group</a:t>
            </a:r>
            <a:r>
              <a:rPr lang="mi-NZ" altLang="en-US" dirty="0"/>
              <a:t>, 2017.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/>
              <a:t>Māori </a:t>
            </a:r>
            <a:r>
              <a:rPr lang="mi-NZ" altLang="en-US" dirty="0" err="1"/>
              <a:t>thought</a:t>
            </a:r>
            <a:r>
              <a:rPr lang="mi-NZ" altLang="en-US" dirty="0"/>
              <a:t> </a:t>
            </a:r>
            <a:r>
              <a:rPr lang="mi-NZ" altLang="en-US" dirty="0" err="1"/>
              <a:t>leaders</a:t>
            </a:r>
            <a:r>
              <a:rPr lang="mi-NZ" altLang="en-US" dirty="0"/>
              <a:t> </a:t>
            </a:r>
            <a:r>
              <a:rPr lang="mi-NZ" altLang="en-US" dirty="0" err="1"/>
              <a:t>led</a:t>
            </a:r>
            <a:r>
              <a:rPr lang="mi-NZ" altLang="en-US" dirty="0"/>
              <a:t> </a:t>
            </a:r>
            <a:r>
              <a:rPr lang="mi-NZ" altLang="en-US" dirty="0" err="1"/>
              <a:t>this</a:t>
            </a:r>
            <a:r>
              <a:rPr lang="mi-NZ" altLang="en-US" dirty="0"/>
              <a:t> </a:t>
            </a:r>
            <a:r>
              <a:rPr lang="mi-NZ" altLang="en-US" dirty="0" err="1"/>
              <a:t>work</a:t>
            </a:r>
            <a:r>
              <a:rPr lang="mi-NZ" altLang="en-US" dirty="0"/>
              <a:t>. </a:t>
            </a:r>
            <a:r>
              <a:rPr lang="mi-NZ" altLang="en-US" dirty="0" err="1"/>
              <a:t>Treasury</a:t>
            </a:r>
            <a:r>
              <a:rPr lang="mi-NZ" altLang="en-US" dirty="0"/>
              <a:t> </a:t>
            </a:r>
            <a:r>
              <a:rPr lang="mi-NZ" altLang="en-US" dirty="0" err="1"/>
              <a:t>adopted</a:t>
            </a:r>
            <a:r>
              <a:rPr lang="mi-NZ" altLang="en-US" dirty="0"/>
              <a:t> </a:t>
            </a:r>
            <a:r>
              <a:rPr lang="mi-NZ" altLang="en-US" dirty="0" err="1"/>
              <a:t>it</a:t>
            </a:r>
            <a:r>
              <a:rPr lang="mi-NZ" alt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multiple</a:t>
            </a:r>
            <a:r>
              <a:rPr lang="mi-NZ" altLang="en-US" dirty="0"/>
              <a:t> </a:t>
            </a:r>
            <a:r>
              <a:rPr lang="mi-NZ" altLang="en-US" dirty="0" err="1"/>
              <a:t>bottom</a:t>
            </a:r>
            <a:r>
              <a:rPr lang="mi-NZ" altLang="en-US" dirty="0"/>
              <a:t> </a:t>
            </a:r>
            <a:r>
              <a:rPr lang="mi-NZ" altLang="en-US" dirty="0" err="1"/>
              <a:t>line</a:t>
            </a:r>
            <a:r>
              <a:rPr lang="mi-NZ" altLang="en-US" dirty="0"/>
              <a:t> </a:t>
            </a:r>
            <a:r>
              <a:rPr lang="mi-NZ" altLang="en-US" dirty="0" err="1"/>
              <a:t>approach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LSF </a:t>
            </a:r>
            <a:r>
              <a:rPr lang="mi-NZ" altLang="en-US" dirty="0" err="1"/>
              <a:t>resonated</a:t>
            </a:r>
            <a:r>
              <a:rPr lang="mi-NZ" altLang="en-US" dirty="0"/>
              <a:t> </a:t>
            </a:r>
            <a:r>
              <a:rPr lang="mi-NZ" altLang="en-US" dirty="0" err="1"/>
              <a:t>with</a:t>
            </a:r>
            <a:r>
              <a:rPr lang="mi-NZ" altLang="en-US" dirty="0"/>
              <a:t> </a:t>
            </a:r>
            <a:r>
              <a:rPr lang="mi-NZ" altLang="en-US" dirty="0" err="1"/>
              <a:t>many</a:t>
            </a:r>
            <a:r>
              <a:rPr lang="mi-NZ" altLang="en-US" dirty="0"/>
              <a:t> Māori.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/>
              <a:t>He Ara Waiora </a:t>
            </a:r>
            <a:r>
              <a:rPr lang="mi-NZ" altLang="en-US" dirty="0" err="1"/>
              <a:t>takes</a:t>
            </a:r>
            <a:r>
              <a:rPr lang="mi-NZ" altLang="en-US" dirty="0"/>
              <a:t> </a:t>
            </a:r>
            <a:r>
              <a:rPr lang="mi-NZ" altLang="en-US" dirty="0" err="1"/>
              <a:t>things</a:t>
            </a:r>
            <a:r>
              <a:rPr lang="mi-NZ" altLang="en-US" dirty="0"/>
              <a:t> </a:t>
            </a:r>
            <a:r>
              <a:rPr lang="mi-NZ" altLang="en-US" dirty="0" err="1"/>
              <a:t>further</a:t>
            </a:r>
            <a:r>
              <a:rPr lang="mi-NZ" altLang="en-US" dirty="0"/>
              <a:t> – </a:t>
            </a:r>
            <a:r>
              <a:rPr lang="mi-NZ" altLang="en-US" dirty="0" err="1"/>
              <a:t>not</a:t>
            </a:r>
            <a:r>
              <a:rPr lang="mi-NZ" altLang="en-US" dirty="0"/>
              <a:t> </a:t>
            </a:r>
            <a:r>
              <a:rPr lang="mi-NZ" altLang="en-US" dirty="0" err="1"/>
              <a:t>just</a:t>
            </a:r>
            <a:r>
              <a:rPr lang="mi-NZ" altLang="en-US" dirty="0"/>
              <a:t> </a:t>
            </a:r>
            <a:r>
              <a:rPr lang="mi-NZ" altLang="en-US" dirty="0" err="1"/>
              <a:t>singular</a:t>
            </a:r>
            <a:r>
              <a:rPr lang="mi-NZ" altLang="en-US" dirty="0"/>
              <a:t> </a:t>
            </a:r>
            <a:r>
              <a:rPr lang="mi-NZ" altLang="en-US" dirty="0" err="1"/>
              <a:t>focus</a:t>
            </a:r>
            <a:r>
              <a:rPr lang="mi-NZ" altLang="en-US" dirty="0"/>
              <a:t> (</a:t>
            </a:r>
            <a:r>
              <a:rPr lang="mi-NZ" altLang="en-US" dirty="0" err="1"/>
              <a:t>e.g</a:t>
            </a:r>
            <a:r>
              <a:rPr lang="mi-NZ" altLang="en-US" dirty="0"/>
              <a:t>. </a:t>
            </a:r>
            <a:r>
              <a:rPr lang="mi-NZ" altLang="en-US" dirty="0" err="1"/>
              <a:t>financial</a:t>
            </a:r>
            <a:r>
              <a:rPr lang="mi-NZ" altLang="en-US" dirty="0"/>
              <a:t> </a:t>
            </a:r>
            <a:r>
              <a:rPr lang="mi-NZ" altLang="en-US" dirty="0" err="1"/>
              <a:t>capital</a:t>
            </a:r>
            <a:r>
              <a:rPr lang="mi-NZ" altLang="en-US" dirty="0"/>
              <a:t>), </a:t>
            </a:r>
            <a:r>
              <a:rPr lang="mi-NZ" altLang="en-US" dirty="0" err="1"/>
              <a:t>not</a:t>
            </a:r>
            <a:r>
              <a:rPr lang="mi-NZ" altLang="en-US" dirty="0"/>
              <a:t> </a:t>
            </a:r>
            <a:r>
              <a:rPr lang="mi-NZ" altLang="en-US" dirty="0" err="1"/>
              <a:t>just</a:t>
            </a:r>
            <a:r>
              <a:rPr lang="mi-NZ" altLang="en-US" dirty="0"/>
              <a:t> </a:t>
            </a:r>
            <a:r>
              <a:rPr lang="mi-NZ" altLang="en-US" dirty="0" err="1"/>
              <a:t>multiple</a:t>
            </a:r>
            <a:r>
              <a:rPr lang="mi-NZ" altLang="en-US" dirty="0"/>
              <a:t> </a:t>
            </a:r>
            <a:r>
              <a:rPr lang="mi-NZ" altLang="en-US" dirty="0" err="1"/>
              <a:t>bottom</a:t>
            </a:r>
            <a:r>
              <a:rPr lang="mi-NZ" altLang="en-US" dirty="0"/>
              <a:t> </a:t>
            </a:r>
            <a:r>
              <a:rPr lang="mi-NZ" altLang="en-US" dirty="0" err="1"/>
              <a:t>lines</a:t>
            </a:r>
            <a:r>
              <a:rPr lang="mi-NZ" altLang="en-US" dirty="0"/>
              <a:t> (</a:t>
            </a:r>
            <a:r>
              <a:rPr lang="mi-NZ" altLang="en-US" dirty="0" err="1"/>
              <a:t>e.g</a:t>
            </a:r>
            <a:r>
              <a:rPr lang="mi-NZ" altLang="en-US" dirty="0"/>
              <a:t>. </a:t>
            </a:r>
            <a:r>
              <a:rPr lang="mi-NZ" altLang="en-US" dirty="0" err="1"/>
              <a:t>financial</a:t>
            </a:r>
            <a:r>
              <a:rPr lang="mi-NZ" altLang="en-US" dirty="0"/>
              <a:t> + </a:t>
            </a:r>
            <a:r>
              <a:rPr lang="mi-NZ" altLang="en-US" dirty="0" err="1"/>
              <a:t>social</a:t>
            </a:r>
            <a:r>
              <a:rPr lang="mi-NZ" altLang="en-US" dirty="0"/>
              <a:t>), </a:t>
            </a:r>
            <a:r>
              <a:rPr lang="mi-NZ" altLang="en-US" dirty="0" err="1"/>
              <a:t>but</a:t>
            </a:r>
            <a:r>
              <a:rPr lang="mi-NZ" altLang="en-US" dirty="0"/>
              <a:t> </a:t>
            </a:r>
            <a:r>
              <a:rPr lang="mi-NZ" altLang="en-US" dirty="0" err="1"/>
              <a:t>integrated</a:t>
            </a:r>
            <a:r>
              <a:rPr lang="mi-NZ" altLang="en-US" dirty="0"/>
              <a:t> </a:t>
            </a:r>
            <a:r>
              <a:rPr lang="mi-NZ" altLang="en-US" dirty="0" err="1"/>
              <a:t>value</a:t>
            </a:r>
            <a:r>
              <a:rPr lang="mi-NZ" altLang="en-US" dirty="0"/>
              <a:t>.</a:t>
            </a:r>
          </a:p>
          <a:p>
            <a:endParaRPr lang="en-NZ" altLang="en-US" sz="1800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7FE2F-68D7-46AD-88EE-11BFAEF76885}" type="slidenum">
              <a:rPr lang="en-NZ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NZ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0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/>
              <a:t>He Ara Waiora </a:t>
            </a:r>
            <a:r>
              <a:rPr lang="mi-NZ" altLang="en-US" dirty="0" err="1"/>
              <a:t>is</a:t>
            </a:r>
            <a:r>
              <a:rPr lang="mi-NZ" altLang="en-US" dirty="0"/>
              <a:t> </a:t>
            </a:r>
            <a:r>
              <a:rPr lang="mi-NZ" altLang="en-US" dirty="0" err="1"/>
              <a:t>comprised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‘</a:t>
            </a:r>
            <a:r>
              <a:rPr lang="mi-NZ" altLang="en-US" dirty="0" err="1"/>
              <a:t>ends</a:t>
            </a:r>
            <a:r>
              <a:rPr lang="mi-NZ" altLang="en-US" dirty="0"/>
              <a:t>’ (</a:t>
            </a:r>
            <a:r>
              <a:rPr lang="mi-NZ" altLang="en-US" dirty="0" err="1"/>
              <a:t>what</a:t>
            </a:r>
            <a:r>
              <a:rPr lang="mi-NZ" altLang="en-US" dirty="0"/>
              <a:t> are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substantive</a:t>
            </a:r>
            <a:r>
              <a:rPr lang="mi-NZ" altLang="en-US" dirty="0"/>
              <a:t> </a:t>
            </a:r>
            <a:r>
              <a:rPr lang="mi-NZ" altLang="en-US" dirty="0" err="1"/>
              <a:t>domains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</a:t>
            </a:r>
            <a:r>
              <a:rPr lang="mi-NZ" altLang="en-US" dirty="0" err="1"/>
              <a:t>wellbeing</a:t>
            </a:r>
            <a:r>
              <a:rPr lang="mi-NZ" altLang="en-US" dirty="0"/>
              <a:t>) and ‘</a:t>
            </a:r>
            <a:r>
              <a:rPr lang="mi-NZ" altLang="en-US" dirty="0" err="1"/>
              <a:t>means</a:t>
            </a:r>
            <a:r>
              <a:rPr lang="mi-NZ" altLang="en-US" dirty="0"/>
              <a:t>’ (</a:t>
            </a:r>
            <a:r>
              <a:rPr lang="mi-NZ" altLang="en-US" dirty="0" err="1"/>
              <a:t>what</a:t>
            </a:r>
            <a:r>
              <a:rPr lang="mi-NZ" altLang="en-US" dirty="0"/>
              <a:t> are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behaviours</a:t>
            </a:r>
            <a:r>
              <a:rPr lang="mi-NZ" altLang="en-US" dirty="0"/>
              <a:t> </a:t>
            </a:r>
            <a:r>
              <a:rPr lang="mi-NZ" altLang="en-US" dirty="0" err="1"/>
              <a:t>that</a:t>
            </a:r>
            <a:r>
              <a:rPr lang="mi-NZ" altLang="en-US" dirty="0"/>
              <a:t> </a:t>
            </a:r>
            <a:r>
              <a:rPr lang="mi-NZ" altLang="en-US" dirty="0" err="1"/>
              <a:t>will</a:t>
            </a:r>
            <a:r>
              <a:rPr lang="mi-NZ" altLang="en-US" dirty="0"/>
              <a:t> </a:t>
            </a:r>
            <a:r>
              <a:rPr lang="mi-NZ" altLang="en-US" dirty="0" err="1"/>
              <a:t>support</a:t>
            </a:r>
            <a:r>
              <a:rPr lang="mi-NZ" altLang="en-US" dirty="0"/>
              <a:t> </a:t>
            </a:r>
            <a:r>
              <a:rPr lang="mi-NZ" altLang="en-US" dirty="0" err="1"/>
              <a:t>this</a:t>
            </a:r>
            <a:r>
              <a:rPr lang="mi-NZ" alt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 err="1"/>
              <a:t>The</a:t>
            </a:r>
            <a:r>
              <a:rPr lang="mi-NZ" altLang="en-US" dirty="0"/>
              <a:t> Takarangi </a:t>
            </a:r>
            <a:r>
              <a:rPr lang="mi-NZ" altLang="en-US" dirty="0" err="1"/>
              <a:t>pattern</a:t>
            </a:r>
            <a:r>
              <a:rPr lang="mi-NZ" altLang="en-US" dirty="0"/>
              <a:t> </a:t>
            </a:r>
            <a:r>
              <a:rPr lang="mi-NZ" altLang="en-US" dirty="0" err="1"/>
              <a:t>that</a:t>
            </a:r>
            <a:r>
              <a:rPr lang="mi-NZ" altLang="en-US" dirty="0"/>
              <a:t> </a:t>
            </a:r>
            <a:r>
              <a:rPr lang="mi-NZ" altLang="en-US" dirty="0" err="1"/>
              <a:t>exists</a:t>
            </a:r>
            <a:r>
              <a:rPr lang="mi-NZ" altLang="en-US" dirty="0"/>
              <a:t> </a:t>
            </a:r>
            <a:r>
              <a:rPr lang="mi-NZ" altLang="en-US" dirty="0" err="1"/>
              <a:t>throughout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framework</a:t>
            </a:r>
            <a:r>
              <a:rPr lang="mi-NZ" altLang="en-US" dirty="0"/>
              <a:t> </a:t>
            </a:r>
            <a:r>
              <a:rPr lang="mi-NZ" altLang="en-US" dirty="0" err="1"/>
              <a:t>shows</a:t>
            </a:r>
            <a:r>
              <a:rPr lang="mi-NZ" altLang="en-US" dirty="0"/>
              <a:t> </a:t>
            </a:r>
            <a:r>
              <a:rPr lang="mi-NZ" altLang="en-US" dirty="0" err="1"/>
              <a:t>that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ideas</a:t>
            </a:r>
            <a:r>
              <a:rPr lang="mi-NZ" altLang="en-US" dirty="0"/>
              <a:t> </a:t>
            </a:r>
            <a:r>
              <a:rPr lang="mi-NZ" altLang="en-US" dirty="0" err="1"/>
              <a:t>within</a:t>
            </a:r>
            <a:r>
              <a:rPr lang="mi-NZ" altLang="en-US" dirty="0"/>
              <a:t> </a:t>
            </a:r>
            <a:r>
              <a:rPr lang="mi-NZ" altLang="en-US" dirty="0" err="1"/>
              <a:t>it</a:t>
            </a:r>
            <a:r>
              <a:rPr lang="mi-NZ" altLang="en-US" dirty="0"/>
              <a:t> are </a:t>
            </a:r>
            <a:r>
              <a:rPr lang="mi-NZ" altLang="en-US" dirty="0" err="1"/>
              <a:t>interwoven</a:t>
            </a:r>
            <a:r>
              <a:rPr lang="mi-NZ" alt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 err="1"/>
              <a:t>The</a:t>
            </a:r>
            <a:r>
              <a:rPr lang="mi-NZ" altLang="en-US" dirty="0"/>
              <a:t> ‘</a:t>
            </a:r>
            <a:r>
              <a:rPr lang="mi-NZ" altLang="en-US" dirty="0" err="1"/>
              <a:t>ends</a:t>
            </a:r>
            <a:r>
              <a:rPr lang="mi-NZ" altLang="en-US" dirty="0"/>
              <a:t>’ are </a:t>
            </a:r>
            <a:r>
              <a:rPr lang="mi-NZ" altLang="en-US" dirty="0" err="1"/>
              <a:t>currently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most</a:t>
            </a:r>
            <a:r>
              <a:rPr lang="mi-NZ" altLang="en-US" dirty="0"/>
              <a:t> </a:t>
            </a:r>
            <a:r>
              <a:rPr lang="mi-NZ" altLang="en-US" dirty="0" err="1"/>
              <a:t>challenging</a:t>
            </a:r>
            <a:r>
              <a:rPr lang="mi-NZ" altLang="en-US" dirty="0"/>
              <a:t> to </a:t>
            </a:r>
            <a:r>
              <a:rPr lang="mi-NZ" altLang="en-US" dirty="0" err="1"/>
              <a:t>apply</a:t>
            </a:r>
            <a:r>
              <a:rPr lang="mi-NZ" altLang="en-US" dirty="0"/>
              <a:t>. </a:t>
            </a:r>
            <a:r>
              <a:rPr lang="mi-NZ" altLang="en-US" dirty="0" err="1"/>
              <a:t>Some</a:t>
            </a:r>
            <a:r>
              <a:rPr lang="mi-NZ" altLang="en-US" dirty="0"/>
              <a:t> </a:t>
            </a:r>
            <a:r>
              <a:rPr lang="mi-NZ" altLang="en-US" dirty="0" err="1"/>
              <a:t>will</a:t>
            </a:r>
            <a:r>
              <a:rPr lang="mi-NZ" altLang="en-US" dirty="0"/>
              <a:t> </a:t>
            </a:r>
            <a:r>
              <a:rPr lang="mi-NZ" altLang="en-US" dirty="0" err="1"/>
              <a:t>need</a:t>
            </a:r>
            <a:r>
              <a:rPr lang="mi-NZ" altLang="en-US" dirty="0"/>
              <a:t> </a:t>
            </a:r>
            <a:r>
              <a:rPr lang="mi-NZ" altLang="en-US" dirty="0" err="1"/>
              <a:t>further</a:t>
            </a:r>
            <a:r>
              <a:rPr lang="mi-NZ" altLang="en-US" dirty="0"/>
              <a:t> </a:t>
            </a:r>
            <a:r>
              <a:rPr lang="mi-NZ" altLang="en-US" dirty="0" err="1"/>
              <a:t>conceptual</a:t>
            </a:r>
            <a:r>
              <a:rPr lang="mi-NZ" altLang="en-US" dirty="0"/>
              <a:t> </a:t>
            </a:r>
            <a:r>
              <a:rPr lang="mi-NZ" altLang="en-US" dirty="0" err="1"/>
              <a:t>development</a:t>
            </a:r>
            <a:r>
              <a:rPr lang="mi-NZ" altLang="en-US" dirty="0"/>
              <a:t> and </a:t>
            </a:r>
            <a:r>
              <a:rPr lang="mi-NZ" altLang="en-US" dirty="0" err="1"/>
              <a:t>explanation</a:t>
            </a:r>
            <a:r>
              <a:rPr lang="mi-NZ" altLang="en-US" dirty="0"/>
              <a:t> </a:t>
            </a:r>
            <a:r>
              <a:rPr lang="mi-NZ" altLang="en-US" dirty="0" err="1"/>
              <a:t>so</a:t>
            </a:r>
            <a:r>
              <a:rPr lang="mi-NZ" altLang="en-US" dirty="0"/>
              <a:t> </a:t>
            </a:r>
            <a:r>
              <a:rPr lang="mi-NZ" altLang="en-US" dirty="0" err="1"/>
              <a:t>that</a:t>
            </a:r>
            <a:r>
              <a:rPr lang="mi-NZ" altLang="en-US" dirty="0"/>
              <a:t> </a:t>
            </a:r>
            <a:r>
              <a:rPr lang="mi-NZ" altLang="en-US" dirty="0" err="1"/>
              <a:t>they</a:t>
            </a:r>
            <a:r>
              <a:rPr lang="mi-NZ" altLang="en-US" dirty="0"/>
              <a:t> </a:t>
            </a:r>
            <a:r>
              <a:rPr lang="mi-NZ" altLang="en-US" dirty="0" err="1"/>
              <a:t>can</a:t>
            </a:r>
            <a:r>
              <a:rPr lang="mi-NZ" altLang="en-US" dirty="0"/>
              <a:t> </a:t>
            </a:r>
            <a:r>
              <a:rPr lang="mi-NZ" altLang="en-US" dirty="0" err="1"/>
              <a:t>be</a:t>
            </a:r>
            <a:r>
              <a:rPr lang="mi-NZ" altLang="en-US" dirty="0"/>
              <a:t> </a:t>
            </a:r>
            <a:r>
              <a:rPr lang="mi-NZ" altLang="en-US" dirty="0" err="1"/>
              <a:t>applied</a:t>
            </a:r>
            <a:r>
              <a:rPr lang="mi-NZ" altLang="en-US" dirty="0"/>
              <a:t> </a:t>
            </a:r>
            <a:r>
              <a:rPr lang="mi-NZ" altLang="en-US" dirty="0" err="1"/>
              <a:t>consistently</a:t>
            </a:r>
            <a:r>
              <a:rPr lang="mi-NZ" alt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i-NZ" altLang="en-US" dirty="0"/>
              <a:t>He Ira Tangata </a:t>
            </a:r>
            <a:r>
              <a:rPr lang="mi-NZ" altLang="en-US" dirty="0" err="1"/>
              <a:t>describes</a:t>
            </a:r>
            <a:r>
              <a:rPr lang="mi-NZ" altLang="en-US" dirty="0"/>
              <a:t> </a:t>
            </a:r>
            <a:r>
              <a:rPr lang="mi-NZ" altLang="en-US" dirty="0" err="1"/>
              <a:t>an</a:t>
            </a:r>
            <a:r>
              <a:rPr lang="mi-NZ" altLang="en-US" dirty="0"/>
              <a:t> </a:t>
            </a:r>
            <a:r>
              <a:rPr lang="mi-NZ" altLang="en-US" dirty="0" err="1"/>
              <a:t>economy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mana. Mana, </a:t>
            </a:r>
            <a:r>
              <a:rPr lang="mi-NZ" altLang="en-US" dirty="0" err="1"/>
              <a:t>including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idea</a:t>
            </a:r>
            <a:r>
              <a:rPr lang="mi-NZ" altLang="en-US" dirty="0"/>
              <a:t> </a:t>
            </a:r>
            <a:r>
              <a:rPr lang="mi-NZ" altLang="en-US" dirty="0" err="1"/>
              <a:t>of</a:t>
            </a:r>
            <a:r>
              <a:rPr lang="mi-NZ" altLang="en-US" dirty="0"/>
              <a:t> </a:t>
            </a:r>
            <a:r>
              <a:rPr lang="mi-NZ" altLang="en-US" dirty="0" err="1"/>
              <a:t>autonomy</a:t>
            </a:r>
            <a:r>
              <a:rPr lang="mi-NZ" altLang="en-US" dirty="0"/>
              <a:t>. Mana āheinga </a:t>
            </a:r>
            <a:r>
              <a:rPr lang="mi-NZ" altLang="en-US" dirty="0" err="1"/>
              <a:t>describes</a:t>
            </a:r>
            <a:r>
              <a:rPr lang="mi-NZ" altLang="en-US" dirty="0"/>
              <a:t> </a:t>
            </a:r>
            <a:r>
              <a:rPr lang="mi-NZ" altLang="en-US" dirty="0" err="1"/>
              <a:t>the</a:t>
            </a:r>
            <a:r>
              <a:rPr lang="mi-NZ" altLang="en-US" dirty="0"/>
              <a:t> </a:t>
            </a:r>
            <a:r>
              <a:rPr lang="mi-NZ" altLang="en-US" dirty="0" err="1"/>
              <a:t>ability</a:t>
            </a:r>
            <a:r>
              <a:rPr lang="mi-NZ" altLang="en-US" dirty="0"/>
              <a:t> to </a:t>
            </a:r>
            <a:r>
              <a:rPr lang="mi-NZ" altLang="en-US" dirty="0" err="1"/>
              <a:t>determine</a:t>
            </a:r>
            <a:r>
              <a:rPr lang="mi-NZ" altLang="en-US" dirty="0"/>
              <a:t> and </a:t>
            </a:r>
            <a:r>
              <a:rPr lang="mi-NZ" altLang="en-US" dirty="0" err="1"/>
              <a:t>enact</a:t>
            </a:r>
            <a:r>
              <a:rPr lang="mi-NZ" altLang="en-US" dirty="0"/>
              <a:t> a </a:t>
            </a:r>
            <a:r>
              <a:rPr lang="mi-NZ" altLang="en-US" dirty="0" err="1"/>
              <a:t>desired</a:t>
            </a:r>
            <a:r>
              <a:rPr lang="mi-NZ" altLang="en-US" dirty="0"/>
              <a:t> </a:t>
            </a:r>
            <a:r>
              <a:rPr lang="mi-NZ" altLang="en-US" dirty="0" err="1"/>
              <a:t>future</a:t>
            </a:r>
            <a:r>
              <a:rPr lang="mi-NZ" altLang="en-US" dirty="0"/>
              <a:t>.  </a:t>
            </a:r>
            <a:endParaRPr lang="en-NZ" alt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7FE2F-68D7-46AD-88EE-11BFAEF76885}" type="slidenum">
              <a:rPr lang="en-NZ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6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altLang="en-US" dirty="0"/>
              <a:t>The ‘means’ are generally better understood and are actively being applied through policy processes.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altLang="en-US" dirty="0" err="1"/>
              <a:t>Tiakitanga</a:t>
            </a:r>
            <a:r>
              <a:rPr lang="en-NZ" altLang="en-US" dirty="0"/>
              <a:t> is not shown in the above diagram but will be shown in the next iteration. 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7FE2F-68D7-46AD-88EE-11BFAEF76885}" type="slidenum">
              <a:rPr lang="en-NZ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NZ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2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NZ" dirty="0"/>
              <a:t>We frame our relationship with Māori thought leaders as ‘</a:t>
            </a:r>
            <a:r>
              <a:rPr lang="en-NZ" dirty="0" err="1"/>
              <a:t>hoa</a:t>
            </a:r>
            <a:r>
              <a:rPr lang="en-NZ" dirty="0"/>
              <a:t> </a:t>
            </a:r>
            <a:r>
              <a:rPr lang="en-NZ" dirty="0" err="1"/>
              <a:t>haere</a:t>
            </a:r>
            <a:r>
              <a:rPr lang="en-NZ" dirty="0"/>
              <a:t>’ (valued travelling companions) rather than as advisory committee or similar. </a:t>
            </a:r>
          </a:p>
          <a:p>
            <a:pPr lvl="0">
              <a:defRPr/>
            </a:pPr>
            <a:r>
              <a:rPr lang="en-NZ" dirty="0"/>
              <a:t>Have chosen to pilot our approach and ‘learn by doing’ in the early stages. </a:t>
            </a:r>
            <a:endParaRPr lang="en-NZ" sz="12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001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Budget 21 – Treasury considered alignment of initiatives to He Ara </a:t>
            </a:r>
            <a:r>
              <a:rPr lang="en-NZ" dirty="0" err="1"/>
              <a:t>Waiora</a:t>
            </a:r>
            <a:r>
              <a:rPr lang="en-NZ" dirty="0"/>
              <a:t>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 took an indicative approach to applying He Ara </a:t>
            </a:r>
            <a:r>
              <a:rPr lang="en-NZ" dirty="0" err="1"/>
              <a:t>Waiora</a:t>
            </a:r>
            <a:r>
              <a:rPr lang="en-NZ" dirty="0"/>
              <a:t> by considering the alignment of initiatives to He Ara </a:t>
            </a:r>
            <a:r>
              <a:rPr lang="en-NZ" dirty="0" err="1"/>
              <a:t>Waiora</a:t>
            </a:r>
            <a:r>
              <a:rPr lang="en-NZ" dirty="0"/>
              <a:t> concepts and principles.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This was not just for the initiatives that are focused on Māori but across the whole Budget package. </a:t>
            </a:r>
          </a:p>
          <a:p>
            <a:r>
              <a:rPr lang="en-NZ" dirty="0"/>
              <a:t>Budget 22 – building on this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 expect to learn and grow as we apply He Ara </a:t>
            </a:r>
            <a:r>
              <a:rPr lang="en-NZ" dirty="0" err="1"/>
              <a:t>Waiora</a:t>
            </a:r>
            <a:r>
              <a:rPr lang="en-NZ" dirty="0"/>
              <a:t> in future budgets.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In Budget 22 we will support agencies to strengthen their response to the He Ara </a:t>
            </a:r>
            <a:r>
              <a:rPr lang="en-NZ" dirty="0" err="1"/>
              <a:t>Waiora</a:t>
            </a:r>
            <a:r>
              <a:rPr lang="en-NZ" dirty="0"/>
              <a:t> principles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/>
              <a:t>We will also be looking to promote and learn from exemplar initiatives to strengthen He Ara </a:t>
            </a:r>
            <a:r>
              <a:rPr lang="en-NZ" dirty="0" err="1"/>
              <a:t>Waiora</a:t>
            </a:r>
            <a:r>
              <a:rPr lang="en-NZ" dirty="0"/>
              <a:t> in Budget 23 and beyond</a:t>
            </a:r>
          </a:p>
          <a:p>
            <a:r>
              <a:rPr lang="en-NZ" dirty="0"/>
              <a:t>A future challenge is developing an evaluative approach that can tell us what worked and what didn’t. Developing some approaches to quant measurement of He Ara </a:t>
            </a:r>
            <a:r>
              <a:rPr lang="en-NZ" dirty="0" err="1"/>
              <a:t>Waiora</a:t>
            </a:r>
            <a:r>
              <a:rPr lang="en-NZ" dirty="0"/>
              <a:t> is a first step.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187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3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LSF different from the Government’s wellbeing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Used in budget, not just a budget thing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Supported by a dashboard, not just a measurement thing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Primarily a learning and thinking tool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welcome interest and challenge by others, but it is an internal framework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16218-971F-4EFC-B941-F62C410B517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78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2000" y="2204864"/>
            <a:ext cx="828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Master title style</a:t>
            </a:r>
            <a:endParaRPr lang="en-NZ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32000" y="4103537"/>
            <a:ext cx="8280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63181"/>
            <a:ext cx="3815432" cy="36974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[Month] [Year]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6" y="3369600"/>
            <a:ext cx="4629921" cy="3505207"/>
          </a:xfrm>
          <a:prstGeom prst="rect">
            <a:avLst/>
          </a:prstGeom>
        </p:spPr>
      </p:pic>
      <p:sp>
        <p:nvSpPr>
          <p:cNvPr id="5137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2000" y="2204864"/>
            <a:ext cx="828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Master title style</a:t>
            </a:r>
            <a:endParaRPr lang="en-NZ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32000" y="4103537"/>
            <a:ext cx="8280000" cy="90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363181"/>
            <a:ext cx="3815432" cy="369747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[Month] [Year]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0" y="122400"/>
            <a:ext cx="1805987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7148"/>
            <a:ext cx="82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600" y="64888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45370C-63B7-4805-83E3-606EAC45D878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sh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00808"/>
            <a:ext cx="828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2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08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44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80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7148"/>
            <a:ext cx="82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622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93452"/>
            <a:ext cx="8928992" cy="2775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8400"/>
            <a:ext cx="82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3960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2000" y="2204864"/>
            <a:ext cx="8280000" cy="1620040"/>
          </a:xfrm>
        </p:spPr>
        <p:txBody>
          <a:bodyPr lIns="91440" tIns="45720" rIns="91440" bIns="4572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Click to edit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62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3960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4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3960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>
                <a:srgbClr val="27AAE1"/>
              </a:buClr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6" y="3369600"/>
            <a:ext cx="4629921" cy="35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Two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57148"/>
            <a:ext cx="828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808"/>
            <a:ext cx="405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716" y="1700808"/>
            <a:ext cx="4050000" cy="4788000"/>
          </a:xfrm>
        </p:spPr>
        <p:txBody>
          <a:bodyPr/>
          <a:lstStyle>
            <a:lvl1pPr marL="36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sz="2400">
                <a:solidFill>
                  <a:srgbClr val="404040"/>
                </a:solidFill>
              </a:defRPr>
            </a:lvl1pPr>
            <a:lvl2pPr marL="720000" marR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2pPr>
            <a:lvl3pPr marL="108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3pPr>
            <a:lvl4pPr marL="144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–"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4pPr>
            <a:lvl5pPr marL="1800000" marR="0" indent="-360000" algn="l" defTabSz="36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»"/>
              <a:tabLst/>
              <a:def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600" y="64888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45370C-63B7-4805-83E3-606EAC45D87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44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1260000"/>
          </a:xfrm>
          <a:prstGeom prst="rect">
            <a:avLst/>
          </a:prstGeom>
          <a:solidFill>
            <a:srgbClr val="0083A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90000"/>
            <a:ext cx="82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885" y="1700808"/>
            <a:ext cx="8280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60000" marR="0" lvl="0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360000" marR="0" lvl="1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360000" marR="0" lvl="2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360000" marR="0" lvl="3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360000" marR="0" lvl="4" indent="-360000" algn="l" defTabSz="3600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600" y="64888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45370C-63B7-4805-83E3-606EAC45D878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75" r:id="rId3"/>
    <p:sldLayoutId id="2147483678" r:id="rId4"/>
    <p:sldLayoutId id="2147483674" r:id="rId5"/>
    <p:sldLayoutId id="2147483680" r:id="rId6"/>
    <p:sldLayoutId id="2147483682" r:id="rId7"/>
    <p:sldLayoutId id="2147483683" r:id="rId8"/>
    <p:sldLayoutId id="214748367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54F"/>
          </a:solidFill>
          <a:latin typeface="Arial" charset="0"/>
        </a:defRPr>
      </a:lvl9pPr>
    </p:titleStyle>
    <p:bodyStyle>
      <a:lvl1pPr marL="360000" marR="0" indent="-360000" algn="l" defTabSz="360000" rtl="0" eaLnBrk="1" fontAlgn="auto" latinLnBrk="0" hangingPunct="1">
        <a:lnSpc>
          <a:spcPct val="110000"/>
        </a:lnSpc>
        <a:spcBef>
          <a:spcPts val="200"/>
        </a:spcBef>
        <a:spcAft>
          <a:spcPts val="400"/>
        </a:spcAft>
        <a:buClr>
          <a:srgbClr val="3E403A"/>
        </a:buClr>
        <a:buSzTx/>
        <a:buFont typeface="Arial" pitchFamily="34" charset="0"/>
        <a:buChar char="•"/>
        <a:tabLst/>
        <a:defRPr sz="2400" baseline="0">
          <a:solidFill>
            <a:srgbClr val="404040"/>
          </a:solidFill>
          <a:latin typeface="+mn-lt"/>
          <a:ea typeface="+mn-ea"/>
          <a:cs typeface="+mn-cs"/>
        </a:defRPr>
      </a:lvl1pPr>
      <a:lvl2pPr marL="720000" marR="0" indent="-360000" algn="l" defTabSz="360000" rtl="0" eaLnBrk="1" fontAlgn="auto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SzTx/>
        <a:buFont typeface="Arial" pitchFamily="34" charset="0"/>
        <a:buChar char="–"/>
        <a:tabLst/>
        <a:defRPr sz="1800">
          <a:solidFill>
            <a:srgbClr val="404040"/>
          </a:solidFill>
          <a:latin typeface="+mn-lt"/>
        </a:defRPr>
      </a:lvl2pPr>
      <a:lvl3pPr marL="108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•"/>
        <a:tabLst/>
        <a:defRPr sz="1800">
          <a:solidFill>
            <a:srgbClr val="404040"/>
          </a:solidFill>
          <a:latin typeface="+mn-lt"/>
        </a:defRPr>
      </a:lvl3pPr>
      <a:lvl4pPr marL="144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–"/>
        <a:tabLst/>
        <a:defRPr sz="2000">
          <a:solidFill>
            <a:srgbClr val="404040"/>
          </a:solidFill>
          <a:latin typeface="+mn-lt"/>
        </a:defRPr>
      </a:lvl4pPr>
      <a:lvl5pPr marL="1800000" marR="0" indent="-360000" algn="l" defTabSz="360000" rtl="0" eaLnBrk="1" fontAlgn="auto" latinLnBrk="0" hangingPunct="1">
        <a:lnSpc>
          <a:spcPct val="110000"/>
        </a:lnSpc>
        <a:spcBef>
          <a:spcPts val="0"/>
        </a:spcBef>
        <a:spcAft>
          <a:spcPts val="400"/>
        </a:spcAft>
        <a:buClrTx/>
        <a:buSzTx/>
        <a:buFont typeface="Arial" pitchFamily="34" charset="0"/>
        <a:buChar char="»"/>
        <a:tabLst/>
        <a:defRPr sz="2000">
          <a:solidFill>
            <a:srgbClr val="404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2000">
          <a:solidFill>
            <a:srgbClr val="0025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8B16-1D68-4B51-8441-37C77F38D98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32000" y="2503159"/>
            <a:ext cx="8280000" cy="1620040"/>
          </a:xfrm>
        </p:spPr>
        <p:txBody>
          <a:bodyPr/>
          <a:lstStyle/>
          <a:p>
            <a:r>
              <a:rPr lang="en-NZ" sz="3600" dirty="0"/>
              <a:t>Wellbeing and policy, Aotearoa style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51C21-807E-4D55-A291-C8FD92621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789040"/>
            <a:ext cx="8280000" cy="900000"/>
          </a:xfrm>
        </p:spPr>
        <p:txBody>
          <a:bodyPr/>
          <a:lstStyle/>
          <a:p>
            <a:r>
              <a:rPr lang="en-NZ" dirty="0"/>
              <a:t>Phil Evans, Tim Hughes</a:t>
            </a:r>
          </a:p>
          <a:p>
            <a:r>
              <a:rPr lang="en-NZ" dirty="0" err="1"/>
              <a:t>Te</a:t>
            </a:r>
            <a:r>
              <a:rPr lang="en-NZ" dirty="0"/>
              <a:t> Tai </a:t>
            </a:r>
            <a:r>
              <a:rPr lang="en-NZ" dirty="0" err="1"/>
              <a:t>Ōhanga</a:t>
            </a:r>
            <a:r>
              <a:rPr lang="en-NZ" dirty="0"/>
              <a:t> | New Zealand Treasury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7B94A-6284-4C57-9F90-4EF4BEAFF2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August 2021</a:t>
            </a:r>
          </a:p>
        </p:txBody>
      </p:sp>
    </p:spTree>
    <p:extLst>
      <p:ext uri="{BB962C8B-B14F-4D97-AF65-F5344CB8AC3E}">
        <p14:creationId xmlns:p14="http://schemas.microsoft.com/office/powerpoint/2010/main" val="177668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LSF2018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10</a:t>
            </a:fld>
            <a:endParaRPr lang="en-NZ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CF13514-101F-4B08-B6D3-FFF3FFD6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54" y="2178711"/>
            <a:ext cx="4380346" cy="3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8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5000044"/>
          </a:xfrm>
        </p:spPr>
        <p:txBody>
          <a:bodyPr/>
          <a:lstStyle/>
          <a:p>
            <a:r>
              <a:rPr lang="mi-NZ" dirty="0" err="1"/>
              <a:t>Feedback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2018 </a:t>
            </a:r>
            <a:r>
              <a:rPr lang="mi-NZ" dirty="0" err="1"/>
              <a:t>suggested</a:t>
            </a:r>
            <a:r>
              <a:rPr lang="mi-NZ" dirty="0"/>
              <a:t> </a:t>
            </a:r>
            <a:r>
              <a:rPr lang="mi-NZ" dirty="0" err="1"/>
              <a:t>that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framework</a:t>
            </a:r>
            <a:r>
              <a:rPr lang="mi-NZ" dirty="0"/>
              <a:t> </a:t>
            </a:r>
            <a:r>
              <a:rPr lang="mi-NZ" dirty="0" err="1"/>
              <a:t>was</a:t>
            </a:r>
            <a:r>
              <a:rPr lang="mi-NZ" dirty="0"/>
              <a:t>:</a:t>
            </a:r>
          </a:p>
          <a:p>
            <a:pPr lvl="1"/>
            <a:r>
              <a:rPr lang="mi-NZ" dirty="0" err="1"/>
              <a:t>too</a:t>
            </a:r>
            <a:r>
              <a:rPr lang="mi-NZ" dirty="0"/>
              <a:t> </a:t>
            </a:r>
            <a:r>
              <a:rPr lang="mi-NZ" dirty="0" err="1"/>
              <a:t>generic</a:t>
            </a:r>
            <a:r>
              <a:rPr lang="mi-NZ" dirty="0"/>
              <a:t> and </a:t>
            </a:r>
            <a:r>
              <a:rPr lang="mi-NZ" dirty="0" err="1"/>
              <a:t>international</a:t>
            </a:r>
            <a:endParaRPr lang="mi-NZ" dirty="0"/>
          </a:p>
          <a:p>
            <a:pPr lvl="1"/>
            <a:r>
              <a:rPr lang="mi-NZ" dirty="0" err="1"/>
              <a:t>missing</a:t>
            </a:r>
            <a:r>
              <a:rPr lang="mi-NZ" dirty="0"/>
              <a:t> </a:t>
            </a:r>
            <a:r>
              <a:rPr lang="mi-NZ" dirty="0" err="1"/>
              <a:t>what</a:t>
            </a:r>
            <a:r>
              <a:rPr lang="mi-NZ" dirty="0"/>
              <a:t> </a:t>
            </a:r>
            <a:r>
              <a:rPr lang="mi-NZ" dirty="0" err="1"/>
              <a:t>was</a:t>
            </a:r>
            <a:r>
              <a:rPr lang="mi-NZ" dirty="0"/>
              <a:t> </a:t>
            </a:r>
            <a:r>
              <a:rPr lang="mi-NZ" dirty="0" err="1"/>
              <a:t>important</a:t>
            </a:r>
            <a:r>
              <a:rPr lang="mi-NZ" dirty="0"/>
              <a:t> for </a:t>
            </a:r>
            <a:r>
              <a:rPr lang="mi-NZ" dirty="0" err="1"/>
              <a:t>children’s</a:t>
            </a:r>
            <a:r>
              <a:rPr lang="mi-NZ" dirty="0"/>
              <a:t> </a:t>
            </a:r>
            <a:r>
              <a:rPr lang="mi-NZ" dirty="0" err="1"/>
              <a:t>wellbeing</a:t>
            </a:r>
            <a:endParaRPr lang="mi-NZ" dirty="0"/>
          </a:p>
          <a:p>
            <a:pPr lvl="1"/>
            <a:r>
              <a:rPr lang="mi-NZ" dirty="0" err="1"/>
              <a:t>light</a:t>
            </a:r>
            <a:r>
              <a:rPr lang="mi-NZ" dirty="0"/>
              <a:t> </a:t>
            </a:r>
            <a:r>
              <a:rPr lang="mi-NZ" dirty="0" err="1"/>
              <a:t>on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importance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 </a:t>
            </a:r>
            <a:r>
              <a:rPr lang="mi-NZ" dirty="0" err="1"/>
              <a:t>culture</a:t>
            </a:r>
            <a:endParaRPr lang="mi-NZ" dirty="0"/>
          </a:p>
          <a:p>
            <a:pPr lvl="1"/>
            <a:r>
              <a:rPr lang="mi-NZ" dirty="0" err="1"/>
              <a:t>insufficiently</a:t>
            </a:r>
            <a:r>
              <a:rPr lang="mi-NZ" dirty="0"/>
              <a:t> </a:t>
            </a:r>
            <a:r>
              <a:rPr lang="mi-NZ" dirty="0" err="1"/>
              <a:t>attuned</a:t>
            </a:r>
            <a:r>
              <a:rPr lang="mi-NZ" dirty="0"/>
              <a:t> to </a:t>
            </a:r>
            <a:r>
              <a:rPr lang="mi-NZ" dirty="0" err="1"/>
              <a:t>wellbeing</a:t>
            </a:r>
            <a:r>
              <a:rPr lang="mi-NZ" dirty="0"/>
              <a:t> </a:t>
            </a:r>
            <a:r>
              <a:rPr lang="mi-NZ" dirty="0" err="1"/>
              <a:t>as</a:t>
            </a:r>
            <a:r>
              <a:rPr lang="mi-NZ" dirty="0"/>
              <a:t> </a:t>
            </a:r>
            <a:r>
              <a:rPr lang="mi-NZ" dirty="0" err="1"/>
              <a:t>understood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te ao Māori and </a:t>
            </a:r>
            <a:r>
              <a:rPr lang="mi-NZ" dirty="0" err="1"/>
              <a:t>by</a:t>
            </a:r>
            <a:r>
              <a:rPr lang="mi-NZ" dirty="0"/>
              <a:t> </a:t>
            </a:r>
            <a:r>
              <a:rPr lang="mi-NZ" dirty="0" err="1"/>
              <a:t>Pacific</a:t>
            </a:r>
            <a:r>
              <a:rPr lang="mi-NZ" dirty="0"/>
              <a:t> </a:t>
            </a:r>
            <a:r>
              <a:rPr lang="mi-NZ" dirty="0" err="1"/>
              <a:t>Peoples</a:t>
            </a:r>
            <a:endParaRPr lang="mi-NZ" dirty="0"/>
          </a:p>
          <a:p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committed</a:t>
            </a:r>
            <a:r>
              <a:rPr lang="mi-NZ" dirty="0"/>
              <a:t> to </a:t>
            </a:r>
            <a:r>
              <a:rPr lang="mi-NZ" dirty="0" err="1"/>
              <a:t>refreshing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framework</a:t>
            </a:r>
            <a:r>
              <a:rPr lang="mi-NZ" dirty="0"/>
              <a:t> </a:t>
            </a:r>
            <a:r>
              <a:rPr lang="mi-NZ" dirty="0" err="1"/>
              <a:t>by</a:t>
            </a:r>
            <a:r>
              <a:rPr lang="mi-NZ" dirty="0"/>
              <a:t> 2021 to </a:t>
            </a:r>
            <a:r>
              <a:rPr lang="mi-NZ" dirty="0" err="1"/>
              <a:t>address</a:t>
            </a:r>
            <a:r>
              <a:rPr lang="mi-NZ" dirty="0"/>
              <a:t> </a:t>
            </a:r>
            <a:r>
              <a:rPr lang="mi-NZ" dirty="0" err="1"/>
              <a:t>these</a:t>
            </a:r>
            <a:r>
              <a:rPr lang="mi-NZ" dirty="0"/>
              <a:t> </a:t>
            </a:r>
            <a:r>
              <a:rPr lang="mi-NZ" dirty="0" err="1"/>
              <a:t>limitations</a:t>
            </a:r>
            <a:endParaRPr lang="mi-NZ" dirty="0"/>
          </a:p>
          <a:p>
            <a:pPr lvl="1"/>
            <a:endParaRPr lang="mi-NZ" dirty="0"/>
          </a:p>
          <a:p>
            <a:pPr lvl="1"/>
            <a:endParaRPr lang="mi-NZ" dirty="0"/>
          </a:p>
          <a:p>
            <a:pPr lvl="2"/>
            <a:endParaRPr lang="mi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Why</a:t>
            </a:r>
            <a:r>
              <a:rPr lang="mi-NZ" dirty="0"/>
              <a:t> are </a:t>
            </a:r>
            <a:r>
              <a:rPr lang="mi-NZ" dirty="0" err="1"/>
              <a:t>we</a:t>
            </a:r>
            <a:r>
              <a:rPr lang="mi-NZ" dirty="0"/>
              <a:t> </a:t>
            </a:r>
            <a:r>
              <a:rPr lang="mi-NZ" dirty="0" err="1"/>
              <a:t>changing</a:t>
            </a:r>
            <a:r>
              <a:rPr lang="mi-NZ" dirty="0"/>
              <a:t> </a:t>
            </a:r>
            <a:r>
              <a:rPr lang="mi-NZ" dirty="0" err="1"/>
              <a:t>it</a:t>
            </a:r>
            <a:r>
              <a:rPr lang="mi-NZ" dirty="0"/>
              <a:t>?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596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b="1" dirty="0"/>
              <a:t>LSF (2011, 2018, 2021)</a:t>
            </a:r>
          </a:p>
          <a:p>
            <a:r>
              <a:rPr lang="mi-NZ" dirty="0"/>
              <a:t>He Ara Waiora (2018, 2020)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Two conceptual frameworks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12</a:t>
            </a:fld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12F9D-282F-444D-9568-E639307D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2932434"/>
            <a:ext cx="3859562" cy="326191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2E472CD-528F-4642-B01F-82CFFCAF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0" y="2831526"/>
            <a:ext cx="4380346" cy="34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1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157148"/>
            <a:ext cx="8280000" cy="1080000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LSF2021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654600" y="6488808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45370C-63B7-4805-83E3-606EAC45D878}" type="slidenum">
              <a:rPr lang="en-NZ" smtClean="0"/>
              <a:pPr>
                <a:spcAft>
                  <a:spcPts val="600"/>
                </a:spcAft>
              </a:pPr>
              <a:t>13</a:t>
            </a:fld>
            <a:endParaRPr lang="en-NZ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65A76093-D946-475D-AF48-3298C122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14519"/>
            <a:ext cx="6120680" cy="51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7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water, beach&#10;&#10;Description automatically generated">
            <a:extLst>
              <a:ext uri="{FF2B5EF4-FFF2-40B4-BE49-F238E27FC236}">
                <a16:creationId xmlns:a16="http://schemas.microsoft.com/office/drawing/2014/main" id="{A9C09C2E-6081-48C7-8E39-90F329A97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00213"/>
            <a:ext cx="8280400" cy="4787900"/>
          </a:xfrm>
        </p:spPr>
        <p:txBody>
          <a:bodyPr/>
          <a:lstStyle/>
          <a:p>
            <a:pPr marL="360000" lvl="1" indent="0">
              <a:buNone/>
              <a:defRPr/>
            </a:pPr>
            <a:endParaRPr lang="en-NZ" dirty="0"/>
          </a:p>
          <a:p>
            <a:pPr lvl="1"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>
          <a:xfrm>
            <a:off x="611560" y="5173541"/>
            <a:ext cx="7776864" cy="1079500"/>
          </a:xfrm>
        </p:spPr>
        <p:txBody>
          <a:bodyPr/>
          <a:lstStyle/>
          <a:p>
            <a:pPr algn="r"/>
            <a:r>
              <a:rPr lang="en-NZ" altLang="en-US" sz="4400" dirty="0" err="1"/>
              <a:t>Pātai</a:t>
            </a:r>
            <a:r>
              <a:rPr lang="en-NZ" altLang="en-US" sz="4400" dirty="0"/>
              <a:t>?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0E8E4-96AF-4339-90FE-093FF5B52D41}" type="slidenum">
              <a:rPr lang="en-NZ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NZ" alt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D6B5-FEB1-4458-A86E-FE944716EB0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mi-NZ" dirty="0"/>
              <a:t>He Ara Waiora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594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4644256" cy="4787900"/>
          </a:xfrm>
        </p:spPr>
        <p:txBody>
          <a:bodyPr/>
          <a:lstStyle/>
          <a:p>
            <a:pPr lvl="0"/>
            <a:r>
              <a:rPr lang="en-NZ" dirty="0"/>
              <a:t>Built on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ao</a:t>
            </a:r>
            <a:r>
              <a:rPr lang="en-NZ" dirty="0"/>
              <a:t> Māori knowledge and perspectives.</a:t>
            </a:r>
          </a:p>
          <a:p>
            <a:pPr lvl="0"/>
            <a:r>
              <a:rPr lang="en-NZ" dirty="0"/>
              <a:t>Recognises that all aspects of </a:t>
            </a:r>
            <a:r>
              <a:rPr lang="en-NZ" dirty="0" err="1"/>
              <a:t>waiora</a:t>
            </a:r>
            <a:r>
              <a:rPr lang="en-NZ" dirty="0"/>
              <a:t> are inter-related and intergenerational in scope. </a:t>
            </a:r>
          </a:p>
          <a:p>
            <a:pPr lvl="0"/>
            <a:r>
              <a:rPr lang="en-NZ" dirty="0"/>
              <a:t>Indigenous and uniquely New Zealand approach to lifting living standards.</a:t>
            </a:r>
          </a:p>
          <a:p>
            <a:r>
              <a:rPr lang="en-NZ" dirty="0"/>
              <a:t>Intended to enable, over time, stronger evaluative thinking about the wellbeing impacts. </a:t>
            </a:r>
          </a:p>
          <a:p>
            <a:pPr lvl="0"/>
            <a:endParaRPr lang="en-NZ" dirty="0"/>
          </a:p>
          <a:p>
            <a:pPr marL="360000" lvl="1" indent="0">
              <a:buNone/>
              <a:defRPr/>
            </a:pPr>
            <a:endParaRPr lang="en-NZ" dirty="0"/>
          </a:p>
          <a:p>
            <a:pPr lvl="1"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>
          <a:xfrm>
            <a:off x="431800" y="157163"/>
            <a:ext cx="8280400" cy="1079500"/>
          </a:xfrm>
        </p:spPr>
        <p:txBody>
          <a:bodyPr/>
          <a:lstStyle/>
          <a:p>
            <a:r>
              <a:rPr lang="en-NZ" altLang="en-US" sz="3200" dirty="0"/>
              <a:t>He </a:t>
            </a:r>
            <a:r>
              <a:rPr lang="en-NZ" altLang="en-US" sz="3200" dirty="0" err="1"/>
              <a:t>Ara</a:t>
            </a:r>
            <a:r>
              <a:rPr lang="en-NZ" altLang="en-US" sz="3200" dirty="0"/>
              <a:t> </a:t>
            </a:r>
            <a:r>
              <a:rPr lang="en-NZ" altLang="en-US" sz="3200" dirty="0" err="1"/>
              <a:t>Waiora</a:t>
            </a:r>
            <a:endParaRPr lang="en-NZ" altLang="en-US" sz="3200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0E8E4-96AF-4339-90FE-093FF5B52D41}" type="slidenum">
              <a:rPr lang="en-NZ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NZ" altLang="en-US" dirty="0">
              <a:solidFill>
                <a:srgbClr val="404040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819C748-C6A1-47A5-854C-3AAEAE68F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9" r="3590"/>
          <a:stretch/>
        </p:blipFill>
        <p:spPr bwMode="auto">
          <a:xfrm>
            <a:off x="5245291" y="3653083"/>
            <a:ext cx="3888432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337FFD2-84D0-485B-9CB6-416CAADB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246868"/>
            <a:ext cx="3888432" cy="28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2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00213"/>
            <a:ext cx="8280400" cy="4787900"/>
          </a:xfrm>
        </p:spPr>
        <p:txBody>
          <a:bodyPr/>
          <a:lstStyle/>
          <a:p>
            <a:pPr marL="360000" lvl="1" indent="0">
              <a:buNone/>
              <a:defRPr/>
            </a:pPr>
            <a:endParaRPr lang="en-NZ" dirty="0"/>
          </a:p>
          <a:p>
            <a:pPr lvl="1"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>
          <a:xfrm>
            <a:off x="431800" y="157163"/>
            <a:ext cx="8280400" cy="1079500"/>
          </a:xfrm>
        </p:spPr>
        <p:txBody>
          <a:bodyPr/>
          <a:lstStyle/>
          <a:p>
            <a:r>
              <a:rPr lang="en-NZ" altLang="en-US" sz="3200" dirty="0"/>
              <a:t>He Ara </a:t>
            </a:r>
            <a:r>
              <a:rPr lang="en-NZ" altLang="en-US" sz="3200" dirty="0" err="1"/>
              <a:t>Waiora</a:t>
            </a:r>
            <a:r>
              <a:rPr lang="en-NZ" altLang="en-US" sz="3200" dirty="0"/>
              <a:t> – the ‘ends’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0E8E4-96AF-4339-90FE-093FF5B52D41}" type="slidenum">
              <a:rPr lang="en-NZ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 altLang="en-US">
              <a:solidFill>
                <a:srgbClr val="4040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" y="2705924"/>
            <a:ext cx="4824510" cy="4077444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50A86F7-5FA2-45E5-A709-8C9F541B7504}"/>
              </a:ext>
            </a:extLst>
          </p:cNvPr>
          <p:cNvSpPr txBox="1"/>
          <p:nvPr/>
        </p:nvSpPr>
        <p:spPr>
          <a:xfrm>
            <a:off x="431800" y="1371410"/>
            <a:ext cx="3690868" cy="1186520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endParaRPr lang="en-NZ" sz="1600" b="1" dirty="0">
              <a:effectLst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en-NZ" sz="1600" b="1" dirty="0">
                <a:effectLst/>
                <a:ea typeface="Times New Roman" panose="02020603050405020304" pitchFamily="18" charset="0"/>
              </a:rPr>
              <a:t>Wairua</a:t>
            </a:r>
            <a:r>
              <a:rPr lang="en-NZ" sz="1600" dirty="0">
                <a:effectLst/>
                <a:ea typeface="Times New Roman" panose="02020603050405020304" pitchFamily="18" charset="0"/>
              </a:rPr>
              <a:t> (spirit)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ea typeface="Times New Roman" panose="02020603050405020304" pitchFamily="18" charset="0"/>
              </a:rPr>
              <a:t>F</a:t>
            </a:r>
            <a:r>
              <a:rPr lang="en-NZ" sz="1600" dirty="0">
                <a:effectLst/>
                <a:ea typeface="Times New Roman" panose="02020603050405020304" pitchFamily="18" charset="0"/>
              </a:rPr>
              <a:t>oundation or source of wellbeing.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effectLst/>
                <a:ea typeface="Times New Roman" panose="02020603050405020304" pitchFamily="18" charset="0"/>
              </a:rPr>
              <a:t>Essential to Māori conceptions of health and wellbeing.</a:t>
            </a:r>
            <a:endParaRPr lang="en-NZ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NZ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A07E80F-EC7D-4BBA-BB02-8EA68ED1DEDD}"/>
              </a:ext>
            </a:extLst>
          </p:cNvPr>
          <p:cNvSpPr txBox="1"/>
          <p:nvPr/>
        </p:nvSpPr>
        <p:spPr>
          <a:xfrm>
            <a:off x="4860032" y="1371410"/>
            <a:ext cx="3690868" cy="1334514"/>
          </a:xfrm>
          <a:prstGeom prst="rect">
            <a:avLst/>
          </a:prstGeom>
          <a:solidFill>
            <a:srgbClr val="C8E4BE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400"/>
              </a:lnSpc>
              <a:spcAft>
                <a:spcPts val="0"/>
              </a:spcAft>
            </a:pPr>
            <a:endParaRPr lang="en-NZ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Aft>
                <a:spcPts val="0"/>
              </a:spcAft>
            </a:pP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Taiao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(the natural world) </a:t>
            </a: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600" dirty="0"/>
              <a:t>Paramount and inextricable from human wellbeing. </a:t>
            </a: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600" dirty="0"/>
              <a:t>Responsibilities to maintain the wellbeing of </a:t>
            </a:r>
            <a:r>
              <a:rPr lang="en-NZ" sz="1600" dirty="0" err="1"/>
              <a:t>Te</a:t>
            </a:r>
            <a:r>
              <a:rPr lang="en-NZ" sz="1600" dirty="0"/>
              <a:t> </a:t>
            </a:r>
            <a:r>
              <a:rPr lang="en-NZ" sz="1600" dirty="0" err="1"/>
              <a:t>Taiao</a:t>
            </a:r>
            <a:r>
              <a:rPr lang="en-NZ" sz="1600" dirty="0"/>
              <a:t>.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289C45B-6624-466A-82EC-F269C3ADCBA8}"/>
              </a:ext>
            </a:extLst>
          </p:cNvPr>
          <p:cNvSpPr txBox="1"/>
          <p:nvPr/>
        </p:nvSpPr>
        <p:spPr>
          <a:xfrm>
            <a:off x="4861438" y="3212976"/>
            <a:ext cx="3690233" cy="3423826"/>
          </a:xfrm>
          <a:prstGeom prst="rect">
            <a:avLst/>
          </a:prstGeom>
          <a:solidFill>
            <a:srgbClr val="FF99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endParaRPr lang="en-NZ" sz="16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</a:pP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Ira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Tangata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(the human domain) </a:t>
            </a:r>
          </a:p>
          <a:p>
            <a:pPr marL="342900" lvl="0" indent="-34290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People (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tangata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 and collectives (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kainga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 thriving through:</a:t>
            </a:r>
          </a:p>
          <a:p>
            <a:pPr marL="742950" lvl="1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Strong sense of identity and belonging (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mana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tuku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iho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Participating and connecting (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mana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tautuutu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Capability to decide on their aspirations and realise them in the context of their circumstances (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mana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āheinga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Growing sustainable, intergenerational prosperity (</a:t>
            </a:r>
            <a:r>
              <a:rPr lang="en-NZ" sz="16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mana </a:t>
            </a:r>
            <a:r>
              <a:rPr lang="en-NZ" sz="1600" b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whanake</a:t>
            </a:r>
            <a:r>
              <a:rPr lang="en-NZ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). 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NZ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163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1800" y="1700213"/>
            <a:ext cx="8280400" cy="4787900"/>
          </a:xfrm>
        </p:spPr>
        <p:txBody>
          <a:bodyPr/>
          <a:lstStyle/>
          <a:p>
            <a:pPr marL="360000" lvl="1" indent="0">
              <a:buNone/>
              <a:defRPr/>
            </a:pPr>
            <a:endParaRPr lang="en-NZ" dirty="0"/>
          </a:p>
          <a:p>
            <a:pPr lvl="1">
              <a:defRPr/>
            </a:pPr>
            <a:endParaRPr lang="en-NZ" dirty="0"/>
          </a:p>
          <a:p>
            <a:pPr>
              <a:defRPr/>
            </a:pPr>
            <a:endParaRPr lang="en-NZ" dirty="0"/>
          </a:p>
          <a:p>
            <a:pPr>
              <a:defRPr/>
            </a:pPr>
            <a:endParaRPr lang="en-NZ" dirty="0"/>
          </a:p>
        </p:txBody>
      </p:sp>
      <p:sp>
        <p:nvSpPr>
          <p:cNvPr id="84995" name="Title 2"/>
          <p:cNvSpPr>
            <a:spLocks noGrp="1"/>
          </p:cNvSpPr>
          <p:nvPr>
            <p:ph type="title"/>
          </p:nvPr>
        </p:nvSpPr>
        <p:spPr>
          <a:xfrm>
            <a:off x="431800" y="157163"/>
            <a:ext cx="8280400" cy="1079500"/>
          </a:xfrm>
        </p:spPr>
        <p:txBody>
          <a:bodyPr/>
          <a:lstStyle/>
          <a:p>
            <a:r>
              <a:rPr lang="en-NZ" altLang="en-US" sz="3200" dirty="0"/>
              <a:t>He Ara </a:t>
            </a:r>
            <a:r>
              <a:rPr lang="en-NZ" altLang="en-US" sz="3200" dirty="0" err="1"/>
              <a:t>Waiora</a:t>
            </a:r>
            <a:r>
              <a:rPr lang="en-NZ" altLang="en-US" sz="3200" dirty="0"/>
              <a:t> – the ‘means’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00E8E4-96AF-4339-90FE-093FF5B52D41}" type="slidenum">
              <a:rPr lang="en-NZ" altLang="en-US" smtClean="0">
                <a:solidFill>
                  <a:srgbClr val="40404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NZ" altLang="en-US">
              <a:solidFill>
                <a:srgbClr val="40404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5148806" cy="4351523"/>
          </a:xfrm>
          <a:prstGeom prst="rect">
            <a:avLst/>
          </a:prstGeom>
        </p:spPr>
      </p:pic>
      <p:sp>
        <p:nvSpPr>
          <p:cNvPr id="11" name="Text Box 12">
            <a:extLst>
              <a:ext uri="{FF2B5EF4-FFF2-40B4-BE49-F238E27FC236}">
                <a16:creationId xmlns:a16="http://schemas.microsoft.com/office/drawing/2014/main" id="{CB03A5A5-1783-4539-88BB-47C041A03AF0}"/>
              </a:ext>
            </a:extLst>
          </p:cNvPr>
          <p:cNvSpPr txBox="1"/>
          <p:nvPr/>
        </p:nvSpPr>
        <p:spPr>
          <a:xfrm>
            <a:off x="5256310" y="1331707"/>
            <a:ext cx="3780186" cy="53306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1400"/>
              </a:lnSpc>
              <a:spcBef>
                <a:spcPts val="525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endParaRPr lang="en-NZ" sz="1600" b="1" dirty="0">
              <a:solidFill>
                <a:srgbClr val="333333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en-NZ" sz="1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Kotahitanga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Aligned, co-ordinated 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In partnership with iwi, </a:t>
            </a:r>
            <a:r>
              <a:rPr lang="en-NZ" sz="160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hapū</a:t>
            </a: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NZ" sz="1600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whānau</a:t>
            </a: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, business, communities. </a:t>
            </a:r>
            <a:endParaRPr lang="en-N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en-NZ" sz="1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Tikanga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Decisions made through right processes and principles. 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Partnership with the Treaty partner. </a:t>
            </a:r>
            <a:endParaRPr lang="en-N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en-NZ" sz="1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Whanaungatanga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Strong relationships and networks. </a:t>
            </a:r>
            <a:endParaRPr lang="en-N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en-NZ" sz="16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Manaakitanga</a:t>
            </a:r>
            <a:r>
              <a:rPr lang="en-NZ" sz="1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Focus on improved wellbeing and enhanced mana. 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Supporting each other and demonstrating an ethic of care.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Distributional analysis to identify and address inequities. </a:t>
            </a:r>
            <a:endParaRPr lang="en-N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270510" algn="l"/>
              </a:tabLst>
            </a:pPr>
            <a:r>
              <a:rPr lang="en-NZ" sz="1600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Tiakitanga</a:t>
            </a:r>
            <a:r>
              <a:rPr lang="en-NZ" sz="1600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* 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Caring for the systems that support wellbeing. </a:t>
            </a:r>
          </a:p>
          <a:p>
            <a:pPr marL="285750" lvl="0" indent="-285750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en-NZ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Including the </a:t>
            </a:r>
            <a:r>
              <a:rPr lang="en-NZ" sz="1600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environment. </a:t>
            </a:r>
            <a:endParaRPr lang="en-NZ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en-NZ" sz="1100" dirty="0">
                <a:effectLst/>
                <a:ea typeface="Times New Roman" panose="02020603050405020304" pitchFamily="18" charset="0"/>
              </a:rPr>
              <a:t> </a:t>
            </a:r>
            <a:endParaRPr lang="en-NZ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53061-C65A-4730-9689-16FD3843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4536504" cy="4788000"/>
          </a:xfrm>
        </p:spPr>
        <p:txBody>
          <a:bodyPr/>
          <a:lstStyle/>
          <a:p>
            <a:r>
              <a:rPr lang="mi-NZ" dirty="0" err="1"/>
              <a:t>Continue</a:t>
            </a:r>
            <a:r>
              <a:rPr lang="mi-NZ" dirty="0"/>
              <a:t> to </a:t>
            </a:r>
            <a:r>
              <a:rPr lang="mi-NZ" dirty="0" err="1"/>
              <a:t>work</a:t>
            </a:r>
            <a:r>
              <a:rPr lang="mi-NZ" dirty="0"/>
              <a:t> </a:t>
            </a:r>
            <a:r>
              <a:rPr lang="mi-NZ" dirty="0" err="1"/>
              <a:t>in</a:t>
            </a:r>
            <a:r>
              <a:rPr lang="mi-NZ" dirty="0"/>
              <a:t> ‘hoa haere’ </a:t>
            </a:r>
            <a:r>
              <a:rPr lang="mi-NZ" dirty="0" err="1"/>
              <a:t>partnership</a:t>
            </a:r>
            <a:r>
              <a:rPr lang="mi-NZ" dirty="0"/>
              <a:t> </a:t>
            </a:r>
            <a:r>
              <a:rPr lang="mi-NZ" dirty="0" err="1"/>
              <a:t>with</a:t>
            </a:r>
            <a:r>
              <a:rPr lang="mi-NZ" dirty="0"/>
              <a:t> Māori </a:t>
            </a:r>
            <a:r>
              <a:rPr lang="mi-NZ" dirty="0" err="1"/>
              <a:t>thought</a:t>
            </a:r>
            <a:r>
              <a:rPr lang="mi-NZ" dirty="0"/>
              <a:t> </a:t>
            </a:r>
            <a:r>
              <a:rPr lang="mi-NZ" dirty="0" err="1"/>
              <a:t>leaders</a:t>
            </a:r>
            <a:endParaRPr lang="mi-NZ" dirty="0"/>
          </a:p>
          <a:p>
            <a:pPr marL="720000" lvl="2"/>
            <a:r>
              <a:rPr lang="mi-NZ" sz="2400" dirty="0" err="1">
                <a:latin typeface="+mn-lt"/>
                <a:ea typeface="+mn-ea"/>
                <a:cs typeface="+mn-cs"/>
              </a:rPr>
              <a:t>Treasury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does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not</a:t>
            </a:r>
            <a:r>
              <a:rPr lang="mi-NZ" sz="2400" dirty="0">
                <a:latin typeface="+mn-lt"/>
                <a:ea typeface="+mn-ea"/>
                <a:cs typeface="+mn-cs"/>
              </a:rPr>
              <a:t> ‘</a:t>
            </a:r>
            <a:r>
              <a:rPr lang="mi-NZ" sz="2400" dirty="0" err="1">
                <a:latin typeface="+mn-lt"/>
                <a:ea typeface="+mn-ea"/>
                <a:cs typeface="+mn-cs"/>
              </a:rPr>
              <a:t>own</a:t>
            </a:r>
            <a:r>
              <a:rPr lang="mi-NZ" sz="2400" dirty="0">
                <a:latin typeface="+mn-lt"/>
                <a:ea typeface="+mn-ea"/>
                <a:cs typeface="+mn-cs"/>
              </a:rPr>
              <a:t>’ </a:t>
            </a:r>
            <a:r>
              <a:rPr lang="mi-NZ" sz="2400" dirty="0" err="1">
                <a:latin typeface="+mn-lt"/>
                <a:ea typeface="+mn-ea"/>
                <a:cs typeface="+mn-cs"/>
              </a:rPr>
              <a:t>any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aspect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of</a:t>
            </a:r>
            <a:r>
              <a:rPr lang="mi-NZ" sz="2400" dirty="0">
                <a:latin typeface="+mn-lt"/>
                <a:ea typeface="+mn-ea"/>
                <a:cs typeface="+mn-cs"/>
              </a:rPr>
              <a:t> mātauranga Māori</a:t>
            </a:r>
          </a:p>
          <a:p>
            <a:pPr marL="720000" lvl="2"/>
            <a:r>
              <a:rPr lang="mi-NZ" sz="2400" dirty="0" err="1">
                <a:latin typeface="+mn-lt"/>
                <a:ea typeface="+mn-ea"/>
                <a:cs typeface="+mn-cs"/>
              </a:rPr>
              <a:t>We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seek</a:t>
            </a:r>
            <a:r>
              <a:rPr lang="mi-NZ" sz="2400" dirty="0">
                <a:latin typeface="+mn-lt"/>
                <a:ea typeface="+mn-ea"/>
                <a:cs typeface="+mn-cs"/>
              </a:rPr>
              <a:t> to </a:t>
            </a:r>
            <a:r>
              <a:rPr lang="mi-NZ" sz="2400" dirty="0" err="1">
                <a:latin typeface="+mn-lt"/>
                <a:ea typeface="+mn-ea"/>
                <a:cs typeface="+mn-cs"/>
              </a:rPr>
              <a:t>apply</a:t>
            </a:r>
            <a:r>
              <a:rPr lang="mi-NZ" sz="2400" dirty="0">
                <a:latin typeface="+mn-lt"/>
                <a:ea typeface="+mn-ea"/>
                <a:cs typeface="+mn-cs"/>
              </a:rPr>
              <a:t> He Ara Waiora </a:t>
            </a:r>
            <a:r>
              <a:rPr lang="mi-NZ" sz="2400" dirty="0" err="1">
                <a:latin typeface="+mn-lt"/>
                <a:ea typeface="+mn-ea"/>
                <a:cs typeface="+mn-cs"/>
              </a:rPr>
              <a:t>in</a:t>
            </a:r>
            <a:r>
              <a:rPr lang="mi-NZ" sz="2400" dirty="0">
                <a:latin typeface="+mn-lt"/>
                <a:ea typeface="+mn-ea"/>
                <a:cs typeface="+mn-cs"/>
              </a:rPr>
              <a:t> a </a:t>
            </a:r>
            <a:r>
              <a:rPr lang="mi-NZ" sz="2400" dirty="0" err="1">
                <a:latin typeface="+mn-lt"/>
                <a:ea typeface="+mn-ea"/>
                <a:cs typeface="+mn-cs"/>
              </a:rPr>
              <a:t>credible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way</a:t>
            </a:r>
            <a:endParaRPr lang="mi-NZ" sz="2400" dirty="0">
              <a:latin typeface="+mn-lt"/>
              <a:ea typeface="+mn-ea"/>
              <a:cs typeface="+mn-cs"/>
            </a:endParaRPr>
          </a:p>
          <a:p>
            <a:pPr marL="720000" lvl="2"/>
            <a:r>
              <a:rPr lang="mi-NZ" sz="2400" dirty="0" err="1">
                <a:latin typeface="+mn-lt"/>
                <a:ea typeface="+mn-ea"/>
                <a:cs typeface="+mn-cs"/>
              </a:rPr>
              <a:t>Must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be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  <a:r>
              <a:rPr lang="mi-NZ" sz="2400" dirty="0" err="1">
                <a:latin typeface="+mn-lt"/>
                <a:ea typeface="+mn-ea"/>
                <a:cs typeface="+mn-cs"/>
              </a:rPr>
              <a:t>able</a:t>
            </a:r>
            <a:r>
              <a:rPr lang="mi-NZ" sz="2400" dirty="0">
                <a:latin typeface="+mn-lt"/>
                <a:ea typeface="+mn-ea"/>
                <a:cs typeface="+mn-cs"/>
              </a:rPr>
              <a:t> to </a:t>
            </a:r>
            <a:r>
              <a:rPr lang="mi-NZ" sz="2400" dirty="0" err="1">
                <a:latin typeface="+mn-lt"/>
                <a:ea typeface="+mn-ea"/>
                <a:cs typeface="+mn-cs"/>
              </a:rPr>
              <a:t>pilot</a:t>
            </a:r>
            <a:r>
              <a:rPr lang="mi-NZ" sz="2400" dirty="0">
                <a:latin typeface="+mn-lt"/>
                <a:ea typeface="+mn-ea"/>
                <a:cs typeface="+mn-cs"/>
              </a:rPr>
              <a:t> and </a:t>
            </a:r>
            <a:r>
              <a:rPr lang="mi-NZ" sz="2400" dirty="0" err="1">
                <a:latin typeface="+mn-lt"/>
                <a:ea typeface="+mn-ea"/>
                <a:cs typeface="+mn-cs"/>
              </a:rPr>
              <a:t>evaluate</a:t>
            </a:r>
            <a:r>
              <a:rPr lang="mi-NZ" sz="2400" dirty="0">
                <a:latin typeface="+mn-lt"/>
                <a:ea typeface="+mn-ea"/>
                <a:cs typeface="+mn-cs"/>
              </a:rPr>
              <a:t> </a:t>
            </a:r>
          </a:p>
          <a:p>
            <a:endParaRPr lang="mi-NZ" dirty="0"/>
          </a:p>
          <a:p>
            <a:pPr lvl="1"/>
            <a:endParaRPr lang="mi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B3CE4-4D68-47E1-8DBB-3EFE3CC2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Applying</a:t>
            </a:r>
            <a:r>
              <a:rPr lang="mi-NZ" dirty="0"/>
              <a:t> he Ara Waiora </a:t>
            </a:r>
            <a:r>
              <a:rPr lang="mi-NZ" dirty="0" err="1"/>
              <a:t>with</a:t>
            </a:r>
            <a:r>
              <a:rPr lang="mi-NZ" dirty="0"/>
              <a:t> </a:t>
            </a:r>
            <a:r>
              <a:rPr lang="mi-NZ" dirty="0" err="1"/>
              <a:t>authenticity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3C99-3451-4C72-A6AA-345F26775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6</a:t>
            </a:fld>
            <a:endParaRPr lang="en-NZ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78D35D0-12EA-4ED9-A047-F6E556BD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61" y="1237148"/>
            <a:ext cx="4215639" cy="56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5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53061-C65A-4730-9689-16FD38435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609" y="1500080"/>
            <a:ext cx="5954239" cy="4788000"/>
          </a:xfrm>
        </p:spPr>
        <p:txBody>
          <a:bodyPr/>
          <a:lstStyle/>
          <a:p>
            <a:r>
              <a:rPr lang="en-NZ" dirty="0"/>
              <a:t>Budget 21 – Treasury considered alignment of initiatives to He Ara </a:t>
            </a:r>
            <a:r>
              <a:rPr lang="en-NZ" dirty="0" err="1"/>
              <a:t>Waiora</a:t>
            </a:r>
            <a:r>
              <a:rPr lang="en-NZ" dirty="0"/>
              <a:t> principles</a:t>
            </a:r>
          </a:p>
          <a:p>
            <a:r>
              <a:rPr lang="en-NZ" dirty="0"/>
              <a:t>Budget 22 – building on this approach</a:t>
            </a:r>
          </a:p>
          <a:p>
            <a:r>
              <a:rPr lang="mi-NZ" dirty="0" err="1"/>
              <a:t>Wellbeing</a:t>
            </a:r>
            <a:r>
              <a:rPr lang="mi-NZ" dirty="0"/>
              <a:t> </a:t>
            </a:r>
            <a:r>
              <a:rPr lang="mi-NZ" dirty="0" err="1"/>
              <a:t>Report</a:t>
            </a:r>
            <a:r>
              <a:rPr lang="mi-NZ" dirty="0"/>
              <a:t> 2022</a:t>
            </a:r>
          </a:p>
          <a:p>
            <a:r>
              <a:rPr lang="mi-NZ" dirty="0"/>
              <a:t>He Tirohanga Mokopuna</a:t>
            </a:r>
          </a:p>
          <a:p>
            <a:r>
              <a:rPr lang="mi-NZ" dirty="0" err="1"/>
              <a:t>Developing</a:t>
            </a:r>
            <a:r>
              <a:rPr lang="mi-NZ" dirty="0"/>
              <a:t> </a:t>
            </a:r>
            <a:r>
              <a:rPr lang="mi-NZ" dirty="0" err="1"/>
              <a:t>indicators</a:t>
            </a:r>
            <a:r>
              <a:rPr lang="mi-NZ" dirty="0"/>
              <a:t> and </a:t>
            </a:r>
            <a:r>
              <a:rPr lang="mi-NZ" dirty="0" err="1"/>
              <a:t>measures</a:t>
            </a:r>
            <a:r>
              <a:rPr lang="mi-NZ" dirty="0"/>
              <a:t> for He Ara Waiora</a:t>
            </a:r>
          </a:p>
          <a:p>
            <a:r>
              <a:rPr lang="mi-NZ" dirty="0" err="1"/>
              <a:t>Productivity</a:t>
            </a:r>
            <a:r>
              <a:rPr lang="mi-NZ" dirty="0"/>
              <a:t> </a:t>
            </a:r>
            <a:r>
              <a:rPr lang="mi-NZ" dirty="0" err="1"/>
              <a:t>Commission</a:t>
            </a:r>
            <a:r>
              <a:rPr lang="mi-NZ" dirty="0"/>
              <a:t> </a:t>
            </a:r>
            <a:r>
              <a:rPr lang="mi-NZ" dirty="0" err="1"/>
              <a:t>inquiries</a:t>
            </a:r>
            <a:r>
              <a:rPr lang="mi-NZ" dirty="0"/>
              <a:t> – </a:t>
            </a:r>
            <a:r>
              <a:rPr lang="mi-NZ" dirty="0" err="1"/>
              <a:t>e.g</a:t>
            </a:r>
            <a:r>
              <a:rPr lang="mi-NZ" dirty="0"/>
              <a:t>. ‘A </a:t>
            </a:r>
            <a:r>
              <a:rPr lang="mi-NZ" dirty="0" err="1"/>
              <a:t>Fair</a:t>
            </a:r>
            <a:r>
              <a:rPr lang="mi-NZ" dirty="0"/>
              <a:t> </a:t>
            </a:r>
            <a:r>
              <a:rPr lang="mi-NZ" dirty="0" err="1"/>
              <a:t>Chance</a:t>
            </a:r>
            <a:r>
              <a:rPr lang="mi-NZ" dirty="0"/>
              <a:t> for </a:t>
            </a:r>
            <a:r>
              <a:rPr lang="mi-NZ" dirty="0" err="1"/>
              <a:t>All</a:t>
            </a:r>
            <a:r>
              <a:rPr lang="mi-NZ" dirty="0"/>
              <a:t>’</a:t>
            </a:r>
          </a:p>
          <a:p>
            <a:endParaRPr lang="mi-NZ" dirty="0"/>
          </a:p>
          <a:p>
            <a:endParaRPr lang="mi-NZ" dirty="0"/>
          </a:p>
          <a:p>
            <a:pPr lvl="1"/>
            <a:endParaRPr lang="mi-NZ" dirty="0"/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B3CE4-4D68-47E1-8DBB-3EFE3CC2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Live</a:t>
            </a:r>
            <a:r>
              <a:rPr lang="mi-NZ" dirty="0"/>
              <a:t> </a:t>
            </a:r>
            <a:r>
              <a:rPr lang="mi-NZ" dirty="0" err="1"/>
              <a:t>examples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A3C99-3451-4C72-A6AA-345F26775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7</a:t>
            </a:fld>
            <a:endParaRPr lang="en-N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B728A-8CD7-43E0-B782-5B842C0920D1}"/>
              </a:ext>
            </a:extLst>
          </p:cNvPr>
          <p:cNvGrpSpPr/>
          <p:nvPr/>
        </p:nvGrpSpPr>
        <p:grpSpPr>
          <a:xfrm>
            <a:off x="827584" y="1955515"/>
            <a:ext cx="1712595" cy="4332565"/>
            <a:chOff x="4277677" y="1976755"/>
            <a:chExt cx="1712595" cy="29044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94E7BE-6C5C-4B41-8013-F7AEEDA48DF5}"/>
                </a:ext>
              </a:extLst>
            </p:cNvPr>
            <p:cNvGrpSpPr/>
            <p:nvPr/>
          </p:nvGrpSpPr>
          <p:grpSpPr>
            <a:xfrm>
              <a:off x="4287202" y="4029710"/>
              <a:ext cx="1680210" cy="851536"/>
              <a:chOff x="0" y="0"/>
              <a:chExt cx="1680210" cy="18288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4F46233-321E-42EC-B80F-39ED42ED47E2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39355AD-AC58-4C69-AA02-DE6E655CAFB7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5678F49-5A4B-4EA1-B3A6-6323E341EBD5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FE761F1-B77C-4D85-8C13-BA41553D77F4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F01B5EE-A697-4B57-AEDE-2C40E2E90DA5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1C04851-1ADE-48B4-A074-18518CCA85E8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47D4F4E-43E6-440D-B140-2E0520CC9755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B90D8DD-A278-4DE1-92E6-25262D12C502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0E2590-021B-4DD1-A043-6D259A872A9D}"/>
                </a:ext>
              </a:extLst>
            </p:cNvPr>
            <p:cNvGrpSpPr/>
            <p:nvPr/>
          </p:nvGrpSpPr>
          <p:grpSpPr>
            <a:xfrm>
              <a:off x="4310062" y="3359785"/>
              <a:ext cx="1680210" cy="851536"/>
              <a:chOff x="0" y="0"/>
              <a:chExt cx="1680210" cy="18288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11D7DC-97A3-4BB2-AFBE-08478627C8A2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DC93E3C-44F2-4A97-AC28-936EFB5A218E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B27ABA7-8D2B-409B-84E3-912667FA2010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929C532-E7BB-434B-B7CC-090A8EC8BE9C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83F1C6A-D7EE-42C9-AC38-3F5AC5DFD8A4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B9438AE-03AC-472B-9E8F-257076414C65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4DFBC53-BDA2-44B8-AD27-EE4B98771ADE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4DA1734-5338-4777-A1E7-ACA70FBCC23A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6BFB00-90D6-4E96-84A4-26E12750B489}"/>
                </a:ext>
              </a:extLst>
            </p:cNvPr>
            <p:cNvGrpSpPr/>
            <p:nvPr/>
          </p:nvGrpSpPr>
          <p:grpSpPr>
            <a:xfrm>
              <a:off x="4284662" y="3048635"/>
              <a:ext cx="1680210" cy="851536"/>
              <a:chOff x="0" y="0"/>
              <a:chExt cx="1680210" cy="18288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41C62AE-7F17-4834-963E-81743AA7269C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4B4E65D-3885-46BB-A39E-4DD20859A2FB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12DBAD-1D27-47C7-8727-5B538F04E2D8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BCDC59B-70AB-49DB-B15D-179DEED5E857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EF27F3-1314-4244-86CB-7719D1C52AA9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570537F-CEBC-44C2-93E8-C7024D4B28FA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A37AF49-D7EE-4CF4-BA09-AFC793868644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5EF46B4-CE85-446A-852A-ED91060DED2C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86F51B-ED4D-4B2E-AA3D-E7E996CE2695}"/>
                </a:ext>
              </a:extLst>
            </p:cNvPr>
            <p:cNvGrpSpPr/>
            <p:nvPr/>
          </p:nvGrpSpPr>
          <p:grpSpPr>
            <a:xfrm>
              <a:off x="4306887" y="3717290"/>
              <a:ext cx="1680210" cy="851536"/>
              <a:chOff x="0" y="0"/>
              <a:chExt cx="1680210" cy="18288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7DA781E-4DB6-4866-862C-7A5CFB60EFE6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ED0BE05-CFC2-4CC9-ADE8-E83C8CDFB544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ED4586-DE42-4355-B26F-3346FB06A3EA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1F36224-0A45-4575-A7A7-1D03DEC3C9DD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2222100-4792-4383-9607-B2F5A45D28ED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AA39C6B-86FC-4D53-8881-43725C2977A6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ECDF308-D3B6-4FE2-B4BD-49739D846944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24A8475-D972-4084-AD9D-FC124D9F7982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5A2656-0CE5-4ECD-9609-4ABE2763EA72}"/>
                </a:ext>
              </a:extLst>
            </p:cNvPr>
            <p:cNvGrpSpPr/>
            <p:nvPr/>
          </p:nvGrpSpPr>
          <p:grpSpPr>
            <a:xfrm>
              <a:off x="4277677" y="1976755"/>
              <a:ext cx="1680210" cy="851536"/>
              <a:chOff x="0" y="0"/>
              <a:chExt cx="1680210" cy="18288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A200986-3ED6-4FF5-8561-D2BF3426CC43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C0FF7F-1D1C-41EA-9A7D-C88166A23FCE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9F6A8D3-0A42-4146-8BAD-CFC50EF7A1FB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F848345-F052-4B31-BB1C-4CAB62054CB0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3B67136-C6F7-4642-AAE3-137AF0030059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070FDBB-C657-47D0-B0D1-893D514C106E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A80473B-6C2D-4945-B932-E6953E2565A9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19C1FB6-A878-4F3B-935C-15E5C7924EBE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1E73C3-5C1B-4309-A9AE-188BE94628C5}"/>
                </a:ext>
              </a:extLst>
            </p:cNvPr>
            <p:cNvGrpSpPr/>
            <p:nvPr/>
          </p:nvGrpSpPr>
          <p:grpSpPr>
            <a:xfrm>
              <a:off x="4281487" y="2333625"/>
              <a:ext cx="1680210" cy="851536"/>
              <a:chOff x="0" y="0"/>
              <a:chExt cx="1680210" cy="182880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748C46-86EC-4FF4-808B-FD84A04555C1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1D824B1-5171-48F5-A228-FEF791ABC6B0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BF3E21B-469D-4D0E-8BAD-684EDD2BBA9F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F03AE59-9842-48F5-AF1A-FC9F93F0C326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10B9DF-DE33-498C-96CD-66B2C331114B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A10E98B-A73F-4C79-B109-720D4995B133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29B79A-3C0C-4BC7-83AC-6119572247FD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1C1295F-157C-423D-AAFC-03FC3E6864C0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E5326D-B8E6-4D1E-8CEF-E05BBDEA67A0}"/>
                </a:ext>
              </a:extLst>
            </p:cNvPr>
            <p:cNvGrpSpPr/>
            <p:nvPr/>
          </p:nvGrpSpPr>
          <p:grpSpPr>
            <a:xfrm>
              <a:off x="4290377" y="2688590"/>
              <a:ext cx="1680210" cy="851536"/>
              <a:chOff x="0" y="0"/>
              <a:chExt cx="1680210" cy="1828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3F39ADA-53A6-4943-B7EE-C82203BC4DFB}"/>
                  </a:ext>
                </a:extLst>
              </p:cNvPr>
              <p:cNvCxnSpPr/>
              <p:nvPr/>
            </p:nvCxnSpPr>
            <p:spPr>
              <a:xfrm flipV="1">
                <a:off x="0" y="13716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6681E7-8502-4D5A-AA76-8561A93F2375}"/>
                  </a:ext>
                </a:extLst>
              </p:cNvPr>
              <p:cNvCxnSpPr/>
              <p:nvPr/>
            </p:nvCxnSpPr>
            <p:spPr>
              <a:xfrm>
                <a:off x="0" y="13716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60F658-DCAD-4CE0-BE23-D6D060D04646}"/>
                  </a:ext>
                </a:extLst>
              </p:cNvPr>
              <p:cNvCxnSpPr/>
              <p:nvPr/>
            </p:nvCxnSpPr>
            <p:spPr>
              <a:xfrm flipV="1">
                <a:off x="419100" y="9144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90E800-F72C-4857-A8DD-52FBAF1AE527}"/>
                  </a:ext>
                </a:extLst>
              </p:cNvPr>
              <p:cNvCxnSpPr/>
              <p:nvPr/>
            </p:nvCxnSpPr>
            <p:spPr>
              <a:xfrm>
                <a:off x="419100" y="91440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CC1DD8D-934D-49C9-B9A8-9DCF7808111E}"/>
                  </a:ext>
                </a:extLst>
              </p:cNvPr>
              <p:cNvCxnSpPr/>
              <p:nvPr/>
            </p:nvCxnSpPr>
            <p:spPr>
              <a:xfrm flipV="1">
                <a:off x="838200" y="45720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B54CB6-CAB3-4352-860E-48E1096F56FF}"/>
                  </a:ext>
                </a:extLst>
              </p:cNvPr>
              <p:cNvCxnSpPr/>
              <p:nvPr/>
            </p:nvCxnSpPr>
            <p:spPr>
              <a:xfrm>
                <a:off x="838200" y="457200"/>
                <a:ext cx="41910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6050E1D-7ECE-4327-8D12-2B6FE4A5A1EB}"/>
                  </a:ext>
                </a:extLst>
              </p:cNvPr>
              <p:cNvCxnSpPr/>
              <p:nvPr/>
            </p:nvCxnSpPr>
            <p:spPr>
              <a:xfrm flipV="1">
                <a:off x="1257300" y="0"/>
                <a:ext cx="0" cy="4533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E2501D-53E6-45DA-A903-FEC8B225D62B}"/>
                  </a:ext>
                </a:extLst>
              </p:cNvPr>
              <p:cNvCxnSpPr/>
              <p:nvPr/>
            </p:nvCxnSpPr>
            <p:spPr>
              <a:xfrm>
                <a:off x="1257300" y="0"/>
                <a:ext cx="422910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9021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453F-EE79-424E-B761-45ADCBD2A284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mi-NZ" dirty="0"/>
              <a:t>LSF 2021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435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2000" y="1700808"/>
            <a:ext cx="8280000" cy="5000044"/>
          </a:xfrm>
        </p:spPr>
        <p:txBody>
          <a:bodyPr/>
          <a:lstStyle/>
          <a:p>
            <a:r>
              <a:rPr lang="mi-NZ" dirty="0" err="1"/>
              <a:t>Since</a:t>
            </a:r>
            <a:r>
              <a:rPr lang="mi-NZ" dirty="0"/>
              <a:t> </a:t>
            </a:r>
            <a:r>
              <a:rPr lang="mi-NZ" dirty="0" err="1"/>
              <a:t>at</a:t>
            </a:r>
            <a:r>
              <a:rPr lang="mi-NZ" dirty="0"/>
              <a:t> </a:t>
            </a:r>
            <a:r>
              <a:rPr lang="mi-NZ" dirty="0" err="1"/>
              <a:t>least</a:t>
            </a:r>
            <a:r>
              <a:rPr lang="mi-NZ" dirty="0"/>
              <a:t> 1999, </a:t>
            </a:r>
            <a:r>
              <a:rPr lang="mi-NZ" dirty="0" err="1"/>
              <a:t>Treasury’s</a:t>
            </a:r>
            <a:r>
              <a:rPr lang="mi-NZ" dirty="0"/>
              <a:t> </a:t>
            </a:r>
            <a:r>
              <a:rPr lang="mi-NZ" dirty="0" err="1"/>
              <a:t>vision</a:t>
            </a:r>
            <a:r>
              <a:rPr lang="mi-NZ" dirty="0"/>
              <a:t> </a:t>
            </a:r>
            <a:r>
              <a:rPr lang="mi-NZ" dirty="0" err="1"/>
              <a:t>has</a:t>
            </a:r>
            <a:r>
              <a:rPr lang="mi-NZ" dirty="0"/>
              <a:t> </a:t>
            </a:r>
            <a:r>
              <a:rPr lang="mi-NZ" dirty="0" err="1"/>
              <a:t>been</a:t>
            </a:r>
            <a:r>
              <a:rPr lang="mi-NZ" dirty="0"/>
              <a:t> </a:t>
            </a:r>
            <a:r>
              <a:rPr lang="mi-NZ" dirty="0" err="1"/>
              <a:t>lifting</a:t>
            </a:r>
            <a:r>
              <a:rPr lang="mi-NZ" dirty="0"/>
              <a:t> </a:t>
            </a:r>
            <a:r>
              <a:rPr lang="mi-NZ" dirty="0" err="1"/>
              <a:t>living</a:t>
            </a:r>
            <a:r>
              <a:rPr lang="mi-NZ" dirty="0"/>
              <a:t> </a:t>
            </a:r>
            <a:r>
              <a:rPr lang="mi-NZ" dirty="0" err="1"/>
              <a:t>standards</a:t>
            </a:r>
            <a:r>
              <a:rPr lang="mi-NZ" dirty="0"/>
              <a:t> for </a:t>
            </a:r>
            <a:r>
              <a:rPr lang="mi-NZ" dirty="0" err="1"/>
              <a:t>all</a:t>
            </a:r>
            <a:r>
              <a:rPr lang="mi-NZ" dirty="0"/>
              <a:t> </a:t>
            </a:r>
            <a:r>
              <a:rPr lang="mi-NZ" dirty="0" err="1"/>
              <a:t>New</a:t>
            </a:r>
            <a:r>
              <a:rPr lang="mi-NZ" dirty="0"/>
              <a:t> </a:t>
            </a:r>
            <a:r>
              <a:rPr lang="mi-NZ" dirty="0" err="1"/>
              <a:t>Zealanders</a:t>
            </a:r>
            <a:r>
              <a:rPr lang="mi-NZ" dirty="0"/>
              <a:t>. </a:t>
            </a:r>
          </a:p>
          <a:p>
            <a:r>
              <a:rPr lang="mi-NZ" dirty="0" err="1"/>
              <a:t>The</a:t>
            </a:r>
            <a:r>
              <a:rPr lang="mi-NZ" dirty="0"/>
              <a:t> LSF </a:t>
            </a:r>
            <a:r>
              <a:rPr lang="mi-NZ" dirty="0" err="1"/>
              <a:t>outlines</a:t>
            </a:r>
            <a:r>
              <a:rPr lang="mi-NZ" dirty="0"/>
              <a:t> </a:t>
            </a:r>
            <a:r>
              <a:rPr lang="mi-NZ" dirty="0" err="1"/>
              <a:t>Treasury’s</a:t>
            </a:r>
            <a:r>
              <a:rPr lang="mi-NZ" dirty="0"/>
              <a:t> </a:t>
            </a:r>
            <a:r>
              <a:rPr lang="mi-NZ" dirty="0" err="1"/>
              <a:t>high</a:t>
            </a:r>
            <a:r>
              <a:rPr lang="mi-NZ" dirty="0"/>
              <a:t> </a:t>
            </a:r>
            <a:r>
              <a:rPr lang="mi-NZ" dirty="0" err="1"/>
              <a:t>level</a:t>
            </a:r>
            <a:r>
              <a:rPr lang="mi-NZ" dirty="0"/>
              <a:t> </a:t>
            </a:r>
            <a:r>
              <a:rPr lang="mi-NZ" dirty="0" err="1"/>
              <a:t>view</a:t>
            </a:r>
            <a:r>
              <a:rPr lang="mi-NZ" dirty="0"/>
              <a:t> </a:t>
            </a:r>
            <a:r>
              <a:rPr lang="mi-NZ" dirty="0" err="1"/>
              <a:t>of</a:t>
            </a:r>
            <a:r>
              <a:rPr lang="mi-NZ" dirty="0"/>
              <a:t>:</a:t>
            </a:r>
          </a:p>
          <a:p>
            <a:pPr lvl="1"/>
            <a:r>
              <a:rPr lang="mi-NZ" dirty="0" err="1"/>
              <a:t>what</a:t>
            </a:r>
            <a:r>
              <a:rPr lang="mi-NZ" dirty="0"/>
              <a:t> </a:t>
            </a:r>
            <a:r>
              <a:rPr lang="mi-NZ" dirty="0" err="1"/>
              <a:t>living</a:t>
            </a:r>
            <a:r>
              <a:rPr lang="mi-NZ" dirty="0"/>
              <a:t> </a:t>
            </a:r>
            <a:r>
              <a:rPr lang="mi-NZ" dirty="0" err="1"/>
              <a:t>standards</a:t>
            </a:r>
            <a:r>
              <a:rPr lang="mi-NZ" dirty="0"/>
              <a:t> are</a:t>
            </a:r>
          </a:p>
          <a:p>
            <a:pPr lvl="1"/>
            <a:r>
              <a:rPr lang="mi-NZ" dirty="0" err="1"/>
              <a:t>how</a:t>
            </a:r>
            <a:r>
              <a:rPr lang="mi-NZ" dirty="0"/>
              <a:t> </a:t>
            </a:r>
            <a:r>
              <a:rPr lang="mi-NZ" dirty="0" err="1"/>
              <a:t>living</a:t>
            </a:r>
            <a:r>
              <a:rPr lang="mi-NZ" dirty="0"/>
              <a:t> </a:t>
            </a:r>
            <a:r>
              <a:rPr lang="mi-NZ" dirty="0" err="1"/>
              <a:t>standards</a:t>
            </a:r>
            <a:r>
              <a:rPr lang="mi-NZ" dirty="0"/>
              <a:t> </a:t>
            </a:r>
            <a:r>
              <a:rPr lang="mi-NZ" dirty="0" err="1"/>
              <a:t>relate</a:t>
            </a:r>
            <a:r>
              <a:rPr lang="mi-NZ" dirty="0"/>
              <a:t> to </a:t>
            </a:r>
            <a:r>
              <a:rPr lang="mi-NZ" dirty="0" err="1"/>
              <a:t>wellbeing</a:t>
            </a:r>
            <a:endParaRPr lang="mi-NZ" dirty="0"/>
          </a:p>
          <a:p>
            <a:pPr lvl="1"/>
            <a:r>
              <a:rPr lang="mi-NZ" dirty="0" err="1"/>
              <a:t>how</a:t>
            </a:r>
            <a:r>
              <a:rPr lang="mi-NZ" dirty="0"/>
              <a:t> </a:t>
            </a:r>
            <a:r>
              <a:rPr lang="mi-NZ" dirty="0" err="1"/>
              <a:t>living</a:t>
            </a:r>
            <a:r>
              <a:rPr lang="mi-NZ" dirty="0"/>
              <a:t> </a:t>
            </a:r>
            <a:r>
              <a:rPr lang="mi-NZ" dirty="0" err="1"/>
              <a:t>standards</a:t>
            </a:r>
            <a:r>
              <a:rPr lang="mi-NZ" dirty="0"/>
              <a:t> </a:t>
            </a:r>
            <a:r>
              <a:rPr lang="mi-NZ" dirty="0" err="1"/>
              <a:t>may</a:t>
            </a:r>
            <a:r>
              <a:rPr lang="mi-NZ" dirty="0"/>
              <a:t> </a:t>
            </a:r>
            <a:r>
              <a:rPr lang="mi-NZ" dirty="0" err="1"/>
              <a:t>be</a:t>
            </a:r>
            <a:r>
              <a:rPr lang="mi-NZ" dirty="0"/>
              <a:t> </a:t>
            </a:r>
            <a:r>
              <a:rPr lang="mi-NZ" dirty="0" err="1"/>
              <a:t>lifted</a:t>
            </a:r>
            <a:r>
              <a:rPr lang="mi-NZ" dirty="0"/>
              <a:t> and </a:t>
            </a:r>
            <a:r>
              <a:rPr lang="mi-NZ" dirty="0" err="1"/>
              <a:t>sustained</a:t>
            </a:r>
            <a:endParaRPr lang="mi-NZ" dirty="0"/>
          </a:p>
          <a:p>
            <a:r>
              <a:rPr lang="mi-NZ" dirty="0" err="1"/>
              <a:t>The</a:t>
            </a:r>
            <a:r>
              <a:rPr lang="mi-NZ" dirty="0"/>
              <a:t> LSF </a:t>
            </a:r>
            <a:r>
              <a:rPr lang="mi-NZ" dirty="0" err="1"/>
              <a:t>runs</a:t>
            </a:r>
            <a:r>
              <a:rPr lang="mi-NZ" dirty="0"/>
              <a:t> </a:t>
            </a:r>
            <a:r>
              <a:rPr lang="mi-NZ" dirty="0" err="1"/>
              <a:t>through</a:t>
            </a:r>
            <a:r>
              <a:rPr lang="mi-NZ" dirty="0"/>
              <a:t> </a:t>
            </a:r>
            <a:r>
              <a:rPr lang="mi-NZ" dirty="0" err="1"/>
              <a:t>efforts</a:t>
            </a:r>
            <a:r>
              <a:rPr lang="mi-NZ" dirty="0"/>
              <a:t> </a:t>
            </a:r>
            <a:r>
              <a:rPr lang="mi-NZ" dirty="0" err="1"/>
              <a:t>all</a:t>
            </a:r>
            <a:r>
              <a:rPr lang="mi-NZ" dirty="0"/>
              <a:t> </a:t>
            </a:r>
            <a:r>
              <a:rPr lang="mi-NZ" dirty="0" err="1"/>
              <a:t>across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organisation</a:t>
            </a:r>
            <a:endParaRPr lang="mi-NZ" dirty="0"/>
          </a:p>
          <a:p>
            <a:pPr lvl="1"/>
            <a:r>
              <a:rPr lang="mi-NZ" dirty="0" err="1"/>
              <a:t>fiscal</a:t>
            </a:r>
            <a:r>
              <a:rPr lang="mi-NZ" dirty="0"/>
              <a:t> and </a:t>
            </a:r>
            <a:r>
              <a:rPr lang="mi-NZ" dirty="0" err="1"/>
              <a:t>economic</a:t>
            </a:r>
            <a:r>
              <a:rPr lang="mi-NZ" dirty="0"/>
              <a:t> </a:t>
            </a:r>
            <a:r>
              <a:rPr lang="mi-NZ" dirty="0" err="1"/>
              <a:t>strategy</a:t>
            </a:r>
            <a:endParaRPr lang="mi-NZ" dirty="0"/>
          </a:p>
          <a:p>
            <a:pPr lvl="1"/>
            <a:r>
              <a:rPr lang="mi-NZ" dirty="0" err="1"/>
              <a:t>vote</a:t>
            </a:r>
            <a:r>
              <a:rPr lang="mi-NZ" dirty="0"/>
              <a:t> </a:t>
            </a:r>
            <a:r>
              <a:rPr lang="mi-NZ" dirty="0" err="1"/>
              <a:t>analysis</a:t>
            </a:r>
            <a:r>
              <a:rPr lang="mi-NZ" dirty="0"/>
              <a:t> and </a:t>
            </a:r>
            <a:r>
              <a:rPr lang="mi-NZ" dirty="0" err="1"/>
              <a:t>budget</a:t>
            </a:r>
            <a:endParaRPr lang="mi-NZ" dirty="0"/>
          </a:p>
          <a:p>
            <a:pPr lvl="1"/>
            <a:r>
              <a:rPr lang="mi-NZ" dirty="0" err="1"/>
              <a:t>research</a:t>
            </a:r>
            <a:r>
              <a:rPr lang="mi-NZ" dirty="0"/>
              <a:t> and </a:t>
            </a:r>
            <a:r>
              <a:rPr lang="mi-NZ" dirty="0" err="1"/>
              <a:t>analysis</a:t>
            </a:r>
            <a:endParaRPr lang="mi-NZ" dirty="0"/>
          </a:p>
          <a:p>
            <a:pPr lvl="1"/>
            <a:r>
              <a:rPr lang="mi-NZ" dirty="0" err="1"/>
              <a:t>stewardship</a:t>
            </a:r>
            <a:r>
              <a:rPr lang="mi-NZ" dirty="0"/>
              <a:t> </a:t>
            </a:r>
            <a:r>
              <a:rPr lang="mi-NZ" dirty="0" err="1"/>
              <a:t>reporting</a:t>
            </a:r>
            <a:endParaRPr lang="mi-NZ" dirty="0"/>
          </a:p>
          <a:p>
            <a:pPr lvl="1"/>
            <a:endParaRPr lang="mi-NZ" dirty="0"/>
          </a:p>
          <a:p>
            <a:pPr lvl="2"/>
            <a:endParaRPr lang="mi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Context</a:t>
            </a:r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45370C-63B7-4805-83E3-606EAC45D878}" type="slidenum">
              <a:rPr lang="en-NZ" smtClean="0"/>
              <a:pPr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138668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-Title&amp;Content">
  <a:themeElements>
    <a:clrScheme name="Tsy core palette">
      <a:dk1>
        <a:srgbClr val="000000"/>
      </a:dk1>
      <a:lt1>
        <a:srgbClr val="FFFFFF"/>
      </a:lt1>
      <a:dk2>
        <a:srgbClr val="00205B"/>
      </a:dk2>
      <a:lt2>
        <a:srgbClr val="EEECE1"/>
      </a:lt2>
      <a:accent1>
        <a:srgbClr val="0083AC"/>
      </a:accent1>
      <a:accent2>
        <a:srgbClr val="00BCE2"/>
      </a:accent2>
      <a:accent3>
        <a:srgbClr val="67A854"/>
      </a:accent3>
      <a:accent4>
        <a:srgbClr val="BCD651"/>
      </a:accent4>
      <a:accent5>
        <a:srgbClr val="F1A42D"/>
      </a:accent5>
      <a:accent6>
        <a:srgbClr val="EF966C"/>
      </a:accent6>
      <a:hlink>
        <a:srgbClr val="7F7F7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A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easury Presentation-standard.potx" id="{E9D206FA-4C2A-45DA-A675-EC696180A577}" vid="{BF6A5F83-4021-47BA-9BFE-4D79741BEB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 I M A N A G E ! 4 5 5 8 6 2 5 . 1 < / d o c u m e n t i d >  
     < s e n d e r i d > E V A N S P H < / s e n d e r i d >  
     < s e n d e r e m a i l > P H I L . E V A N S @ T R E A S U R Y . G O V T . N Z < / s e n d e r e m a i l >  
     < l a s t m o d i f i e d > 2 0 2 1 - 1 0 - 2 9 T 1 1 : 1 9 : 3 3 . 0 0 0 0 0 0 0 + 1 3 : 0 0 < / l a s t m o d i f i e d >  
     < d a t a b a s e > I M A N A G E 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Treasury Presentation-standard</Template>
  <TotalTime>880</TotalTime>
  <Words>1201</Words>
  <Application>Microsoft Office PowerPoint</Application>
  <PresentationFormat>On-screen Show (4:3)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Master-Title&amp;Content</vt:lpstr>
      <vt:lpstr>Wellbeing and policy, Aotearoa style </vt:lpstr>
      <vt:lpstr>He Ara Waiora</vt:lpstr>
      <vt:lpstr>He Ara Waiora</vt:lpstr>
      <vt:lpstr>He Ara Waiora – the ‘ends’</vt:lpstr>
      <vt:lpstr>He Ara Waiora – the ‘means’</vt:lpstr>
      <vt:lpstr>Applying he Ara Waiora with authenticity</vt:lpstr>
      <vt:lpstr>Live examples</vt:lpstr>
      <vt:lpstr>LSF 2021</vt:lpstr>
      <vt:lpstr>Context</vt:lpstr>
      <vt:lpstr>LSF2018</vt:lpstr>
      <vt:lpstr>Why are we changing it?</vt:lpstr>
      <vt:lpstr>Two conceptual frameworks</vt:lpstr>
      <vt:lpstr>LSF2021</vt:lpstr>
      <vt:lpstr>Pātai?</vt:lpstr>
    </vt:vector>
  </TitlesOfParts>
  <Company>Central Agencies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Ara Waiora</dc:title>
  <dc:creator>Phil Evans [TSY]</dc:creator>
  <cp:lastModifiedBy>Phil Evans [TSY]</cp:lastModifiedBy>
  <cp:revision>28</cp:revision>
  <cp:lastPrinted>2017-10-29T20:42:56Z</cp:lastPrinted>
  <dcterms:created xsi:type="dcterms:W3CDTF">2020-03-10T21:48:51Z</dcterms:created>
  <dcterms:modified xsi:type="dcterms:W3CDTF">2021-10-28T22:19:33Z</dcterms:modified>
</cp:coreProperties>
</file>