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4" r:id="rId1"/>
  </p:sldMasterIdLst>
  <p:notesMasterIdLst>
    <p:notesMasterId r:id="rId29"/>
  </p:notesMasterIdLst>
  <p:handoutMasterIdLst>
    <p:handoutMasterId r:id="rId30"/>
  </p:handoutMasterIdLst>
  <p:sldIdLst>
    <p:sldId id="389" r:id="rId2"/>
    <p:sldId id="449" r:id="rId3"/>
    <p:sldId id="450" r:id="rId4"/>
    <p:sldId id="485" r:id="rId5"/>
    <p:sldId id="501" r:id="rId6"/>
    <p:sldId id="502" r:id="rId7"/>
    <p:sldId id="528" r:id="rId8"/>
    <p:sldId id="488" r:id="rId9"/>
    <p:sldId id="526" r:id="rId10"/>
    <p:sldId id="525" r:id="rId11"/>
    <p:sldId id="535" r:id="rId12"/>
    <p:sldId id="507" r:id="rId13"/>
    <p:sldId id="521" r:id="rId14"/>
    <p:sldId id="519" r:id="rId15"/>
    <p:sldId id="520" r:id="rId16"/>
    <p:sldId id="530" r:id="rId17"/>
    <p:sldId id="531" r:id="rId18"/>
    <p:sldId id="529" r:id="rId19"/>
    <p:sldId id="537" r:id="rId20"/>
    <p:sldId id="536" r:id="rId21"/>
    <p:sldId id="538" r:id="rId22"/>
    <p:sldId id="533" r:id="rId23"/>
    <p:sldId id="539" r:id="rId24"/>
    <p:sldId id="524" r:id="rId25"/>
    <p:sldId id="532" r:id="rId26"/>
    <p:sldId id="534" r:id="rId27"/>
    <p:sldId id="540" r:id="rId28"/>
  </p:sldIdLst>
  <p:sldSz cx="9144000" cy="6858000" type="screen4x3"/>
  <p:notesSz cx="9874250" cy="6797675"/>
  <p:kinsoku lang="ja-JP" invalStChars="、。，．・：；？！゛゜ヽヾゝゞ々ー’”）〕］｝〉》」』】°‰′″℃￠％ぁぃぅぇぉっゃゅょゎァィゥェォッャュョヮヵヶ!%),.:;?]}｡｣､･ｧｨｩｪｫｬｭｮｯｰﾞﾟ" invalEndChars="‘“（〔［｛〈《「『【￥＄$([\{｢￡"/>
  <p:defaultTextStyle>
    <a:defPPr>
      <a:defRPr lang="en-A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23F176"/>
    <a:srgbClr val="FFFF66"/>
    <a:srgbClr val="32FE89"/>
    <a:srgbClr val="23E776"/>
    <a:srgbClr val="05FF46"/>
    <a:srgbClr val="FF9933"/>
    <a:srgbClr val="FFFF00"/>
    <a:srgbClr val="0000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61" autoAdjust="0"/>
    <p:restoredTop sz="86570" autoAdjust="0"/>
  </p:normalViewPr>
  <p:slideViewPr>
    <p:cSldViewPr>
      <p:cViewPr>
        <p:scale>
          <a:sx n="75" d="100"/>
          <a:sy n="75" d="100"/>
        </p:scale>
        <p:origin x="-2112" y="-5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328"/>
    </p:cViewPr>
  </p:sorterViewPr>
  <p:notesViewPr>
    <p:cSldViewPr>
      <p:cViewPr varScale="1">
        <p:scale>
          <a:sx n="50" d="100"/>
          <a:sy n="50" d="100"/>
        </p:scale>
        <p:origin x="-606" y="-90"/>
      </p:cViewPr>
      <p:guideLst>
        <p:guide orient="horz" pos="2140"/>
        <p:guide pos="311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Sheet1!$B$1</c:f>
              <c:strCache>
                <c:ptCount val="1"/>
                <c:pt idx="0">
                  <c:v>Series 1</c:v>
                </c:pt>
              </c:strCache>
            </c:strRef>
          </c:tx>
          <c:spPr>
            <a:solidFill>
              <a:schemeClr val="accent2"/>
            </a:solidFill>
            <a:ln>
              <a:solidFill>
                <a:schemeClr val="accent2"/>
              </a:solidFill>
            </a:ln>
          </c:spPr>
          <c:cat>
            <c:strRef>
              <c:f>Sheet1!$A$2:$A$5</c:f>
              <c:strCache>
                <c:ptCount val="4"/>
                <c:pt idx="0">
                  <c:v>HILDA Wave 1 (2001)</c:v>
                </c:pt>
                <c:pt idx="1">
                  <c:v>HILDA Top-up (2011)</c:v>
                </c:pt>
                <c:pt idx="2">
                  <c:v>USoc: UKHLS (2009-10)</c:v>
                </c:pt>
                <c:pt idx="3">
                  <c:v>SOEP H (2006)</c:v>
                </c:pt>
              </c:strCache>
            </c:strRef>
          </c:cat>
          <c:val>
            <c:numRef>
              <c:f>Sheet1!$B$2:$B$5</c:f>
              <c:numCache>
                <c:formatCode>General</c:formatCode>
                <c:ptCount val="4"/>
                <c:pt idx="0">
                  <c:v>65.7</c:v>
                </c:pt>
                <c:pt idx="1">
                  <c:v>69.099999999999994</c:v>
                </c:pt>
                <c:pt idx="2">
                  <c:v>0</c:v>
                </c:pt>
                <c:pt idx="3">
                  <c:v>0</c:v>
                </c:pt>
              </c:numCache>
            </c:numRef>
          </c:val>
        </c:ser>
        <c:axId val="102716160"/>
        <c:axId val="102718080"/>
      </c:barChart>
      <c:catAx>
        <c:axId val="102716160"/>
        <c:scaling>
          <c:orientation val="minMax"/>
        </c:scaling>
        <c:axPos val="b"/>
        <c:tickLblPos val="nextTo"/>
        <c:crossAx val="102718080"/>
        <c:crosses val="autoZero"/>
        <c:auto val="1"/>
        <c:lblAlgn val="ctr"/>
        <c:lblOffset val="100"/>
      </c:catAx>
      <c:valAx>
        <c:axId val="102718080"/>
        <c:scaling>
          <c:orientation val="minMax"/>
        </c:scaling>
        <c:axPos val="l"/>
        <c:majorGridlines/>
        <c:numFmt formatCode="General" sourceLinked="1"/>
        <c:tickLblPos val="nextTo"/>
        <c:crossAx val="102716160"/>
        <c:crosses val="autoZero"/>
        <c:crossBetween val="between"/>
      </c:valAx>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Sheet1!$B$1</c:f>
              <c:strCache>
                <c:ptCount val="1"/>
                <c:pt idx="0">
                  <c:v>Series 1</c:v>
                </c:pt>
              </c:strCache>
            </c:strRef>
          </c:tx>
          <c:spPr>
            <a:solidFill>
              <a:schemeClr val="accent2"/>
            </a:solidFill>
            <a:ln>
              <a:solidFill>
                <a:schemeClr val="accent2"/>
              </a:solidFill>
            </a:ln>
          </c:spPr>
          <c:cat>
            <c:strRef>
              <c:f>Sheet1!$A$2:$A$5</c:f>
              <c:strCache>
                <c:ptCount val="4"/>
                <c:pt idx="0">
                  <c:v>HILDA Wave 1 (2001)</c:v>
                </c:pt>
                <c:pt idx="1">
                  <c:v>HILDA Top-up (2011)</c:v>
                </c:pt>
                <c:pt idx="2">
                  <c:v>USoc: UKHLS (2009-10)</c:v>
                </c:pt>
                <c:pt idx="3">
                  <c:v>SOEP H (2006)</c:v>
                </c:pt>
              </c:strCache>
            </c:strRef>
          </c:cat>
          <c:val>
            <c:numRef>
              <c:f>Sheet1!$B$2:$B$5</c:f>
              <c:numCache>
                <c:formatCode>General</c:formatCode>
                <c:ptCount val="4"/>
                <c:pt idx="0">
                  <c:v>65.7</c:v>
                </c:pt>
                <c:pt idx="1">
                  <c:v>69.099999999999994</c:v>
                </c:pt>
                <c:pt idx="2">
                  <c:v>57.6</c:v>
                </c:pt>
                <c:pt idx="3">
                  <c:v>40.200000000000003</c:v>
                </c:pt>
              </c:numCache>
            </c:numRef>
          </c:val>
        </c:ser>
        <c:axId val="112296704"/>
        <c:axId val="112299008"/>
      </c:barChart>
      <c:catAx>
        <c:axId val="112296704"/>
        <c:scaling>
          <c:orientation val="minMax"/>
        </c:scaling>
        <c:axPos val="b"/>
        <c:tickLblPos val="nextTo"/>
        <c:crossAx val="112299008"/>
        <c:crosses val="autoZero"/>
        <c:auto val="1"/>
        <c:lblAlgn val="ctr"/>
        <c:lblOffset val="100"/>
      </c:catAx>
      <c:valAx>
        <c:axId val="112299008"/>
        <c:scaling>
          <c:orientation val="minMax"/>
        </c:scaling>
        <c:axPos val="l"/>
        <c:majorGridlines/>
        <c:numFmt formatCode="General" sourceLinked="1"/>
        <c:tickLblPos val="nextTo"/>
        <c:crossAx val="112296704"/>
        <c:crosses val="autoZero"/>
        <c:crossBetween val="between"/>
      </c:valAx>
    </c:plotArea>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0409556313993173"/>
          <c:y val="6.194690265486727E-2"/>
          <c:w val="0.70136518771331058"/>
          <c:h val="0.75221238938053059"/>
        </c:manualLayout>
      </c:layout>
      <c:lineChart>
        <c:grouping val="standard"/>
        <c:ser>
          <c:idx val="3"/>
          <c:order val="0"/>
          <c:tx>
            <c:strRef>
              <c:f>Comparison!$E$5</c:f>
              <c:strCache>
                <c:ptCount val="1"/>
                <c:pt idx="0">
                  <c:v>BHPS*</c:v>
                </c:pt>
              </c:strCache>
            </c:strRef>
          </c:tx>
          <c:spPr>
            <a:ln w="32839">
              <a:solidFill>
                <a:srgbClr val="FF6600"/>
              </a:solidFill>
              <a:prstDash val="solid"/>
            </a:ln>
          </c:spPr>
          <c:marker>
            <c:symbol val="none"/>
          </c:marker>
          <c:cat>
            <c:numRef>
              <c:f>Comparison!$A$6:$A$29</c:f>
              <c:numCache>
                <c:formatCode>General</c:formatCode>
                <c:ptCount val="24"/>
                <c:pt idx="0">
                  <c:v>2</c:v>
                </c:pt>
                <c:pt idx="1">
                  <c:v>3</c:v>
                </c:pt>
                <c:pt idx="2">
                  <c:v>4</c:v>
                </c:pt>
                <c:pt idx="3">
                  <c:v>5</c:v>
                </c:pt>
                <c:pt idx="4">
                  <c:v>6</c:v>
                </c:pt>
                <c:pt idx="5">
                  <c:v>7</c:v>
                </c:pt>
                <c:pt idx="6">
                  <c:v>8</c:v>
                </c:pt>
                <c:pt idx="7">
                  <c:v>9</c:v>
                </c:pt>
                <c:pt idx="8">
                  <c:v>10</c:v>
                </c:pt>
                <c:pt idx="9">
                  <c:v>11</c:v>
                </c:pt>
                <c:pt idx="10">
                  <c:v>12</c:v>
                </c:pt>
                <c:pt idx="11">
                  <c:v>13</c:v>
                </c:pt>
                <c:pt idx="12">
                  <c:v>14</c:v>
                </c:pt>
                <c:pt idx="13">
                  <c:v>15</c:v>
                </c:pt>
                <c:pt idx="14">
                  <c:v>16</c:v>
                </c:pt>
                <c:pt idx="15">
                  <c:v>17</c:v>
                </c:pt>
                <c:pt idx="16">
                  <c:v>18</c:v>
                </c:pt>
                <c:pt idx="17">
                  <c:v>19</c:v>
                </c:pt>
                <c:pt idx="18">
                  <c:v>20</c:v>
                </c:pt>
                <c:pt idx="19">
                  <c:v>21</c:v>
                </c:pt>
                <c:pt idx="20">
                  <c:v>22</c:v>
                </c:pt>
                <c:pt idx="21">
                  <c:v>23</c:v>
                </c:pt>
                <c:pt idx="22">
                  <c:v>24</c:v>
                </c:pt>
                <c:pt idx="23">
                  <c:v>25</c:v>
                </c:pt>
              </c:numCache>
            </c:numRef>
          </c:cat>
          <c:val>
            <c:numRef>
              <c:f>Comparison!$E$6:$E$29</c:f>
              <c:numCache>
                <c:formatCode>0.0</c:formatCode>
                <c:ptCount val="24"/>
                <c:pt idx="0">
                  <c:v>87.6</c:v>
                </c:pt>
                <c:pt idx="1">
                  <c:v>90</c:v>
                </c:pt>
                <c:pt idx="2">
                  <c:v>94.2</c:v>
                </c:pt>
                <c:pt idx="3">
                  <c:v>93.6</c:v>
                </c:pt>
                <c:pt idx="4">
                  <c:v>96.9</c:v>
                </c:pt>
                <c:pt idx="5">
                  <c:v>96.6</c:v>
                </c:pt>
                <c:pt idx="6">
                  <c:v>95.8</c:v>
                </c:pt>
                <c:pt idx="7">
                  <c:v>95.7</c:v>
                </c:pt>
                <c:pt idx="8">
                  <c:v>95.3</c:v>
                </c:pt>
                <c:pt idx="9">
                  <c:v>94.6</c:v>
                </c:pt>
                <c:pt idx="10">
                  <c:v>94</c:v>
                </c:pt>
                <c:pt idx="11">
                  <c:v>94.6</c:v>
                </c:pt>
                <c:pt idx="12">
                  <c:v>94.3</c:v>
                </c:pt>
                <c:pt idx="13">
                  <c:v>94.6</c:v>
                </c:pt>
                <c:pt idx="14">
                  <c:v>96</c:v>
                </c:pt>
                <c:pt idx="15">
                  <c:v>94.5</c:v>
                </c:pt>
                <c:pt idx="16">
                  <c:v>94.4</c:v>
                </c:pt>
              </c:numCache>
            </c:numRef>
          </c:val>
        </c:ser>
        <c:ser>
          <c:idx val="4"/>
          <c:order val="1"/>
          <c:tx>
            <c:strRef>
              <c:f>Comparison!$F$5</c:f>
              <c:strCache>
                <c:ptCount val="1"/>
                <c:pt idx="0">
                  <c:v>GSOEP AB</c:v>
                </c:pt>
              </c:strCache>
            </c:strRef>
          </c:tx>
          <c:spPr>
            <a:ln w="32839">
              <a:solidFill>
                <a:srgbClr val="008000"/>
              </a:solidFill>
              <a:prstDash val="solid"/>
            </a:ln>
          </c:spPr>
          <c:marker>
            <c:symbol val="none"/>
          </c:marker>
          <c:cat>
            <c:numRef>
              <c:f>Comparison!$A$6:$A$29</c:f>
              <c:numCache>
                <c:formatCode>General</c:formatCode>
                <c:ptCount val="24"/>
                <c:pt idx="0">
                  <c:v>2</c:v>
                </c:pt>
                <c:pt idx="1">
                  <c:v>3</c:v>
                </c:pt>
                <c:pt idx="2">
                  <c:v>4</c:v>
                </c:pt>
                <c:pt idx="3">
                  <c:v>5</c:v>
                </c:pt>
                <c:pt idx="4">
                  <c:v>6</c:v>
                </c:pt>
                <c:pt idx="5">
                  <c:v>7</c:v>
                </c:pt>
                <c:pt idx="6">
                  <c:v>8</c:v>
                </c:pt>
                <c:pt idx="7">
                  <c:v>9</c:v>
                </c:pt>
                <c:pt idx="8">
                  <c:v>10</c:v>
                </c:pt>
                <c:pt idx="9">
                  <c:v>11</c:v>
                </c:pt>
                <c:pt idx="10">
                  <c:v>12</c:v>
                </c:pt>
                <c:pt idx="11">
                  <c:v>13</c:v>
                </c:pt>
                <c:pt idx="12">
                  <c:v>14</c:v>
                </c:pt>
                <c:pt idx="13">
                  <c:v>15</c:v>
                </c:pt>
                <c:pt idx="14">
                  <c:v>16</c:v>
                </c:pt>
                <c:pt idx="15">
                  <c:v>17</c:v>
                </c:pt>
                <c:pt idx="16">
                  <c:v>18</c:v>
                </c:pt>
                <c:pt idx="17">
                  <c:v>19</c:v>
                </c:pt>
                <c:pt idx="18">
                  <c:v>20</c:v>
                </c:pt>
                <c:pt idx="19">
                  <c:v>21</c:v>
                </c:pt>
                <c:pt idx="20">
                  <c:v>22</c:v>
                </c:pt>
                <c:pt idx="21">
                  <c:v>23</c:v>
                </c:pt>
                <c:pt idx="22">
                  <c:v>24</c:v>
                </c:pt>
                <c:pt idx="23">
                  <c:v>25</c:v>
                </c:pt>
              </c:numCache>
            </c:numRef>
          </c:cat>
          <c:val>
            <c:numRef>
              <c:f>Comparison!$F$6:$F$29</c:f>
              <c:numCache>
                <c:formatCode>0.0</c:formatCode>
                <c:ptCount val="24"/>
                <c:pt idx="0">
                  <c:v>88.1</c:v>
                </c:pt>
                <c:pt idx="1">
                  <c:v>91</c:v>
                </c:pt>
                <c:pt idx="2">
                  <c:v>93.9</c:v>
                </c:pt>
                <c:pt idx="3">
                  <c:v>92.6</c:v>
                </c:pt>
                <c:pt idx="4">
                  <c:v>93</c:v>
                </c:pt>
                <c:pt idx="5">
                  <c:v>93.8</c:v>
                </c:pt>
                <c:pt idx="6">
                  <c:v>95.1</c:v>
                </c:pt>
                <c:pt idx="7">
                  <c:v>94.5</c:v>
                </c:pt>
                <c:pt idx="8">
                  <c:v>94.8</c:v>
                </c:pt>
                <c:pt idx="9">
                  <c:v>93.9</c:v>
                </c:pt>
                <c:pt idx="10">
                  <c:v>94.5</c:v>
                </c:pt>
                <c:pt idx="11">
                  <c:v>94.4</c:v>
                </c:pt>
                <c:pt idx="12">
                  <c:v>94.1</c:v>
                </c:pt>
                <c:pt idx="13">
                  <c:v>93.1</c:v>
                </c:pt>
                <c:pt idx="14">
                  <c:v>93.6</c:v>
                </c:pt>
                <c:pt idx="15">
                  <c:v>93.3</c:v>
                </c:pt>
                <c:pt idx="16">
                  <c:v>93.9</c:v>
                </c:pt>
                <c:pt idx="17">
                  <c:v>93.1</c:v>
                </c:pt>
                <c:pt idx="18">
                  <c:v>93.5</c:v>
                </c:pt>
                <c:pt idx="19">
                  <c:v>94.4</c:v>
                </c:pt>
                <c:pt idx="20">
                  <c:v>93.4</c:v>
                </c:pt>
                <c:pt idx="21">
                  <c:v>91.1</c:v>
                </c:pt>
                <c:pt idx="22">
                  <c:v>92.3</c:v>
                </c:pt>
                <c:pt idx="23">
                  <c:v>91.5</c:v>
                </c:pt>
              </c:numCache>
            </c:numRef>
          </c:val>
        </c:ser>
        <c:marker val="1"/>
        <c:axId val="157629824"/>
        <c:axId val="47362048"/>
      </c:lineChart>
      <c:catAx>
        <c:axId val="157629824"/>
        <c:scaling>
          <c:orientation val="minMax"/>
        </c:scaling>
        <c:axPos val="b"/>
        <c:title>
          <c:tx>
            <c:rich>
              <a:bodyPr/>
              <a:lstStyle/>
              <a:p>
                <a:pPr>
                  <a:defRPr sz="1289" b="0" i="0" u="none" strike="noStrike" baseline="0">
                    <a:solidFill>
                      <a:srgbClr val="000000"/>
                    </a:solidFill>
                    <a:latin typeface="Calibri"/>
                    <a:ea typeface="Calibri"/>
                    <a:cs typeface="Calibri"/>
                  </a:defRPr>
                </a:pPr>
                <a:r>
                  <a:rPr lang="en-US"/>
                  <a:t>Wave</a:t>
                </a:r>
              </a:p>
            </c:rich>
          </c:tx>
          <c:layout/>
          <c:spPr>
            <a:noFill/>
            <a:ln w="32839">
              <a:noFill/>
            </a:ln>
          </c:spPr>
        </c:title>
        <c:numFmt formatCode="General" sourceLinked="1"/>
        <c:majorTickMark val="none"/>
        <c:tickLblPos val="nextTo"/>
        <c:txPr>
          <a:bodyPr rot="0" vert="horz"/>
          <a:lstStyle/>
          <a:p>
            <a:pPr>
              <a:defRPr sz="1294" b="0" i="0" u="none" strike="noStrike" baseline="0">
                <a:solidFill>
                  <a:srgbClr val="000000"/>
                </a:solidFill>
                <a:latin typeface="Calibri"/>
                <a:ea typeface="Calibri"/>
                <a:cs typeface="Calibri"/>
              </a:defRPr>
            </a:pPr>
            <a:endParaRPr lang="en-US"/>
          </a:p>
        </c:txPr>
        <c:crossAx val="47362048"/>
        <c:crosses val="autoZero"/>
        <c:auto val="1"/>
        <c:lblAlgn val="ctr"/>
        <c:lblOffset val="100"/>
        <c:tickLblSkip val="1"/>
        <c:tickMarkSkip val="1"/>
      </c:catAx>
      <c:valAx>
        <c:axId val="47362048"/>
        <c:scaling>
          <c:orientation val="minMax"/>
          <c:max val="100"/>
          <c:min val="75"/>
        </c:scaling>
        <c:axPos val="l"/>
        <c:majorGridlines/>
        <c:title>
          <c:tx>
            <c:rich>
              <a:bodyPr rot="0" vert="horz"/>
              <a:lstStyle/>
              <a:p>
                <a:pPr algn="ctr">
                  <a:defRPr sz="1289" b="1" i="0" u="none" strike="noStrike" baseline="0">
                    <a:solidFill>
                      <a:srgbClr val="000000"/>
                    </a:solidFill>
                    <a:latin typeface="Calibri"/>
                    <a:ea typeface="Calibri"/>
                    <a:cs typeface="Calibri"/>
                  </a:defRPr>
                </a:pPr>
                <a:r>
                  <a:rPr lang="en-US"/>
                  <a:t>%</a:t>
                </a:r>
              </a:p>
            </c:rich>
          </c:tx>
          <c:layout/>
          <c:spPr>
            <a:noFill/>
            <a:ln w="32839">
              <a:noFill/>
            </a:ln>
          </c:spPr>
        </c:title>
        <c:numFmt formatCode="0" sourceLinked="0"/>
        <c:majorTickMark val="none"/>
        <c:tickLblPos val="nextTo"/>
        <c:txPr>
          <a:bodyPr rot="0" vert="horz"/>
          <a:lstStyle/>
          <a:p>
            <a:pPr>
              <a:defRPr sz="1294" b="0" i="0" u="none" strike="noStrike" baseline="0">
                <a:solidFill>
                  <a:srgbClr val="000000"/>
                </a:solidFill>
                <a:latin typeface="Calibri"/>
                <a:ea typeface="Calibri"/>
                <a:cs typeface="Calibri"/>
              </a:defRPr>
            </a:pPr>
            <a:endParaRPr lang="en-US"/>
          </a:p>
        </c:txPr>
        <c:crossAx val="157629824"/>
        <c:crosses val="autoZero"/>
        <c:crossBetween val="between"/>
      </c:valAx>
    </c:plotArea>
    <c:legend>
      <c:legendPos val="r"/>
      <c:layout>
        <c:manualLayout>
          <c:xMode val="edge"/>
          <c:yMode val="edge"/>
          <c:x val="0.82935152561182768"/>
          <c:y val="0.3952804623320002"/>
          <c:w val="0.17064847438817241"/>
          <c:h val="0.27138620433466742"/>
        </c:manualLayout>
      </c:layout>
      <c:txPr>
        <a:bodyPr/>
        <a:lstStyle/>
        <a:p>
          <a:pPr>
            <a:defRPr sz="1190" b="0" i="0" u="none" strike="noStrike" baseline="0">
              <a:solidFill>
                <a:srgbClr val="000000"/>
              </a:solidFill>
              <a:latin typeface="Calibri"/>
              <a:ea typeface="Calibri"/>
              <a:cs typeface="Calibri"/>
            </a:defRPr>
          </a:pPr>
          <a:endParaRPr lang="en-US"/>
        </a:p>
      </c:txPr>
    </c:legend>
    <c:plotVisOnly val="1"/>
    <c:dispBlanksAs val="gap"/>
  </c:chart>
  <c:txPr>
    <a:bodyPr/>
    <a:lstStyle/>
    <a:p>
      <a:pPr>
        <a:defRPr sz="1294" b="0" i="0" u="none" strike="noStrike" baseline="0">
          <a:solidFill>
            <a:srgbClr val="000000"/>
          </a:solidFill>
          <a:latin typeface="Calibri"/>
          <a:ea typeface="Calibri"/>
          <a:cs typeface="Calibri"/>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0.10409556313993173"/>
          <c:y val="6.194690265486727E-2"/>
          <c:w val="0.70136518771331058"/>
          <c:h val="0.75221238938053059"/>
        </c:manualLayout>
      </c:layout>
      <c:lineChart>
        <c:grouping val="standard"/>
        <c:ser>
          <c:idx val="0"/>
          <c:order val="0"/>
          <c:tx>
            <c:strRef>
              <c:f>Comparison!$B$5</c:f>
              <c:strCache>
                <c:ptCount val="1"/>
                <c:pt idx="0">
                  <c:v>HILDA</c:v>
                </c:pt>
              </c:strCache>
            </c:strRef>
          </c:tx>
          <c:spPr>
            <a:ln w="49257">
              <a:solidFill>
                <a:srgbClr val="000080"/>
              </a:solidFill>
              <a:prstDash val="solid"/>
            </a:ln>
          </c:spPr>
          <c:marker>
            <c:symbol val="none"/>
          </c:marker>
          <c:cat>
            <c:numRef>
              <c:f>Comparison!$A$6:$A$29</c:f>
              <c:numCache>
                <c:formatCode>General</c:formatCode>
                <c:ptCount val="24"/>
                <c:pt idx="0">
                  <c:v>2</c:v>
                </c:pt>
                <c:pt idx="1">
                  <c:v>3</c:v>
                </c:pt>
                <c:pt idx="2">
                  <c:v>4</c:v>
                </c:pt>
                <c:pt idx="3">
                  <c:v>5</c:v>
                </c:pt>
                <c:pt idx="4">
                  <c:v>6</c:v>
                </c:pt>
                <c:pt idx="5">
                  <c:v>7</c:v>
                </c:pt>
                <c:pt idx="6">
                  <c:v>8</c:v>
                </c:pt>
                <c:pt idx="7">
                  <c:v>9</c:v>
                </c:pt>
                <c:pt idx="8">
                  <c:v>10</c:v>
                </c:pt>
                <c:pt idx="9">
                  <c:v>11</c:v>
                </c:pt>
                <c:pt idx="10">
                  <c:v>12</c:v>
                </c:pt>
                <c:pt idx="11">
                  <c:v>13</c:v>
                </c:pt>
                <c:pt idx="12">
                  <c:v>14</c:v>
                </c:pt>
                <c:pt idx="13">
                  <c:v>15</c:v>
                </c:pt>
                <c:pt idx="14">
                  <c:v>16</c:v>
                </c:pt>
                <c:pt idx="15">
                  <c:v>17</c:v>
                </c:pt>
                <c:pt idx="16">
                  <c:v>18</c:v>
                </c:pt>
                <c:pt idx="17">
                  <c:v>19</c:v>
                </c:pt>
                <c:pt idx="18">
                  <c:v>20</c:v>
                </c:pt>
                <c:pt idx="19">
                  <c:v>21</c:v>
                </c:pt>
                <c:pt idx="20">
                  <c:v>22</c:v>
                </c:pt>
                <c:pt idx="21">
                  <c:v>23</c:v>
                </c:pt>
                <c:pt idx="22">
                  <c:v>24</c:v>
                </c:pt>
                <c:pt idx="23">
                  <c:v>25</c:v>
                </c:pt>
              </c:numCache>
            </c:numRef>
          </c:cat>
          <c:val>
            <c:numRef>
              <c:f>Comparison!$B$6:$B$29</c:f>
              <c:numCache>
                <c:formatCode>General</c:formatCode>
                <c:ptCount val="24"/>
                <c:pt idx="0">
                  <c:v>86.8</c:v>
                </c:pt>
                <c:pt idx="1">
                  <c:v>90.4</c:v>
                </c:pt>
                <c:pt idx="2">
                  <c:v>91.6</c:v>
                </c:pt>
                <c:pt idx="3">
                  <c:v>94.4</c:v>
                </c:pt>
                <c:pt idx="4">
                  <c:v>94.9</c:v>
                </c:pt>
                <c:pt idx="5">
                  <c:v>94.7</c:v>
                </c:pt>
                <c:pt idx="6">
                  <c:v>95.2</c:v>
                </c:pt>
                <c:pt idx="7">
                  <c:v>96.3</c:v>
                </c:pt>
                <c:pt idx="8">
                  <c:v>96.3</c:v>
                </c:pt>
                <c:pt idx="9">
                  <c:v>96.5</c:v>
                </c:pt>
              </c:numCache>
            </c:numRef>
          </c:val>
        </c:ser>
        <c:ser>
          <c:idx val="3"/>
          <c:order val="1"/>
          <c:tx>
            <c:strRef>
              <c:f>Comparison!$E$5</c:f>
              <c:strCache>
                <c:ptCount val="1"/>
                <c:pt idx="0">
                  <c:v>BHPS*</c:v>
                </c:pt>
              </c:strCache>
            </c:strRef>
          </c:tx>
          <c:spPr>
            <a:ln w="32839">
              <a:solidFill>
                <a:srgbClr val="FF6600"/>
              </a:solidFill>
              <a:prstDash val="solid"/>
            </a:ln>
          </c:spPr>
          <c:marker>
            <c:symbol val="none"/>
          </c:marker>
          <c:cat>
            <c:numRef>
              <c:f>Comparison!$A$6:$A$29</c:f>
              <c:numCache>
                <c:formatCode>General</c:formatCode>
                <c:ptCount val="24"/>
                <c:pt idx="0">
                  <c:v>2</c:v>
                </c:pt>
                <c:pt idx="1">
                  <c:v>3</c:v>
                </c:pt>
                <c:pt idx="2">
                  <c:v>4</c:v>
                </c:pt>
                <c:pt idx="3">
                  <c:v>5</c:v>
                </c:pt>
                <c:pt idx="4">
                  <c:v>6</c:v>
                </c:pt>
                <c:pt idx="5">
                  <c:v>7</c:v>
                </c:pt>
                <c:pt idx="6">
                  <c:v>8</c:v>
                </c:pt>
                <c:pt idx="7">
                  <c:v>9</c:v>
                </c:pt>
                <c:pt idx="8">
                  <c:v>10</c:v>
                </c:pt>
                <c:pt idx="9">
                  <c:v>11</c:v>
                </c:pt>
                <c:pt idx="10">
                  <c:v>12</c:v>
                </c:pt>
                <c:pt idx="11">
                  <c:v>13</c:v>
                </c:pt>
                <c:pt idx="12">
                  <c:v>14</c:v>
                </c:pt>
                <c:pt idx="13">
                  <c:v>15</c:v>
                </c:pt>
                <c:pt idx="14">
                  <c:v>16</c:v>
                </c:pt>
                <c:pt idx="15">
                  <c:v>17</c:v>
                </c:pt>
                <c:pt idx="16">
                  <c:v>18</c:v>
                </c:pt>
                <c:pt idx="17">
                  <c:v>19</c:v>
                </c:pt>
                <c:pt idx="18">
                  <c:v>20</c:v>
                </c:pt>
                <c:pt idx="19">
                  <c:v>21</c:v>
                </c:pt>
                <c:pt idx="20">
                  <c:v>22</c:v>
                </c:pt>
                <c:pt idx="21">
                  <c:v>23</c:v>
                </c:pt>
                <c:pt idx="22">
                  <c:v>24</c:v>
                </c:pt>
                <c:pt idx="23">
                  <c:v>25</c:v>
                </c:pt>
              </c:numCache>
            </c:numRef>
          </c:cat>
          <c:val>
            <c:numRef>
              <c:f>Comparison!$E$6:$E$29</c:f>
              <c:numCache>
                <c:formatCode>0.0</c:formatCode>
                <c:ptCount val="24"/>
                <c:pt idx="0">
                  <c:v>87.6</c:v>
                </c:pt>
                <c:pt idx="1">
                  <c:v>90</c:v>
                </c:pt>
                <c:pt idx="2">
                  <c:v>94.2</c:v>
                </c:pt>
                <c:pt idx="3">
                  <c:v>93.6</c:v>
                </c:pt>
                <c:pt idx="4">
                  <c:v>96.9</c:v>
                </c:pt>
                <c:pt idx="5">
                  <c:v>96.6</c:v>
                </c:pt>
                <c:pt idx="6">
                  <c:v>95.8</c:v>
                </c:pt>
                <c:pt idx="7">
                  <c:v>95.7</c:v>
                </c:pt>
                <c:pt idx="8">
                  <c:v>95.3</c:v>
                </c:pt>
                <c:pt idx="9">
                  <c:v>94.6</c:v>
                </c:pt>
                <c:pt idx="10">
                  <c:v>94</c:v>
                </c:pt>
                <c:pt idx="11">
                  <c:v>94.6</c:v>
                </c:pt>
                <c:pt idx="12">
                  <c:v>94.3</c:v>
                </c:pt>
                <c:pt idx="13">
                  <c:v>94.6</c:v>
                </c:pt>
                <c:pt idx="14">
                  <c:v>96</c:v>
                </c:pt>
                <c:pt idx="15">
                  <c:v>94.5</c:v>
                </c:pt>
                <c:pt idx="16">
                  <c:v>94.4</c:v>
                </c:pt>
              </c:numCache>
            </c:numRef>
          </c:val>
        </c:ser>
        <c:ser>
          <c:idx val="4"/>
          <c:order val="2"/>
          <c:tx>
            <c:strRef>
              <c:f>Comparison!$F$5</c:f>
              <c:strCache>
                <c:ptCount val="1"/>
                <c:pt idx="0">
                  <c:v>GSOEP AB</c:v>
                </c:pt>
              </c:strCache>
            </c:strRef>
          </c:tx>
          <c:spPr>
            <a:ln w="32839">
              <a:solidFill>
                <a:srgbClr val="008000"/>
              </a:solidFill>
              <a:prstDash val="solid"/>
            </a:ln>
          </c:spPr>
          <c:marker>
            <c:symbol val="none"/>
          </c:marker>
          <c:cat>
            <c:numRef>
              <c:f>Comparison!$A$6:$A$29</c:f>
              <c:numCache>
                <c:formatCode>General</c:formatCode>
                <c:ptCount val="24"/>
                <c:pt idx="0">
                  <c:v>2</c:v>
                </c:pt>
                <c:pt idx="1">
                  <c:v>3</c:v>
                </c:pt>
                <c:pt idx="2">
                  <c:v>4</c:v>
                </c:pt>
                <c:pt idx="3">
                  <c:v>5</c:v>
                </c:pt>
                <c:pt idx="4">
                  <c:v>6</c:v>
                </c:pt>
                <c:pt idx="5">
                  <c:v>7</c:v>
                </c:pt>
                <c:pt idx="6">
                  <c:v>8</c:v>
                </c:pt>
                <c:pt idx="7">
                  <c:v>9</c:v>
                </c:pt>
                <c:pt idx="8">
                  <c:v>10</c:v>
                </c:pt>
                <c:pt idx="9">
                  <c:v>11</c:v>
                </c:pt>
                <c:pt idx="10">
                  <c:v>12</c:v>
                </c:pt>
                <c:pt idx="11">
                  <c:v>13</c:v>
                </c:pt>
                <c:pt idx="12">
                  <c:v>14</c:v>
                </c:pt>
                <c:pt idx="13">
                  <c:v>15</c:v>
                </c:pt>
                <c:pt idx="14">
                  <c:v>16</c:v>
                </c:pt>
                <c:pt idx="15">
                  <c:v>17</c:v>
                </c:pt>
                <c:pt idx="16">
                  <c:v>18</c:v>
                </c:pt>
                <c:pt idx="17">
                  <c:v>19</c:v>
                </c:pt>
                <c:pt idx="18">
                  <c:v>20</c:v>
                </c:pt>
                <c:pt idx="19">
                  <c:v>21</c:v>
                </c:pt>
                <c:pt idx="20">
                  <c:v>22</c:v>
                </c:pt>
                <c:pt idx="21">
                  <c:v>23</c:v>
                </c:pt>
                <c:pt idx="22">
                  <c:v>24</c:v>
                </c:pt>
                <c:pt idx="23">
                  <c:v>25</c:v>
                </c:pt>
              </c:numCache>
            </c:numRef>
          </c:cat>
          <c:val>
            <c:numRef>
              <c:f>Comparison!$F$6:$F$29</c:f>
              <c:numCache>
                <c:formatCode>0.0</c:formatCode>
                <c:ptCount val="24"/>
                <c:pt idx="0">
                  <c:v>88.1</c:v>
                </c:pt>
                <c:pt idx="1">
                  <c:v>91</c:v>
                </c:pt>
                <c:pt idx="2">
                  <c:v>93.9</c:v>
                </c:pt>
                <c:pt idx="3">
                  <c:v>92.6</c:v>
                </c:pt>
                <c:pt idx="4">
                  <c:v>93</c:v>
                </c:pt>
                <c:pt idx="5">
                  <c:v>93.8</c:v>
                </c:pt>
                <c:pt idx="6">
                  <c:v>95.1</c:v>
                </c:pt>
                <c:pt idx="7">
                  <c:v>94.5</c:v>
                </c:pt>
                <c:pt idx="8">
                  <c:v>94.8</c:v>
                </c:pt>
                <c:pt idx="9">
                  <c:v>93.9</c:v>
                </c:pt>
                <c:pt idx="10">
                  <c:v>94.5</c:v>
                </c:pt>
                <c:pt idx="11">
                  <c:v>94.4</c:v>
                </c:pt>
                <c:pt idx="12">
                  <c:v>94.1</c:v>
                </c:pt>
                <c:pt idx="13">
                  <c:v>93.1</c:v>
                </c:pt>
                <c:pt idx="14">
                  <c:v>93.6</c:v>
                </c:pt>
                <c:pt idx="15">
                  <c:v>93.3</c:v>
                </c:pt>
                <c:pt idx="16">
                  <c:v>93.9</c:v>
                </c:pt>
                <c:pt idx="17">
                  <c:v>93.1</c:v>
                </c:pt>
                <c:pt idx="18">
                  <c:v>93.5</c:v>
                </c:pt>
                <c:pt idx="19">
                  <c:v>94.4</c:v>
                </c:pt>
                <c:pt idx="20">
                  <c:v>93.4</c:v>
                </c:pt>
                <c:pt idx="21">
                  <c:v>91.1</c:v>
                </c:pt>
                <c:pt idx="22">
                  <c:v>92.3</c:v>
                </c:pt>
                <c:pt idx="23">
                  <c:v>91.5</c:v>
                </c:pt>
              </c:numCache>
            </c:numRef>
          </c:val>
        </c:ser>
        <c:marker val="1"/>
        <c:axId val="65292544"/>
        <c:axId val="65380736"/>
      </c:lineChart>
      <c:catAx>
        <c:axId val="65292544"/>
        <c:scaling>
          <c:orientation val="minMax"/>
        </c:scaling>
        <c:axPos val="b"/>
        <c:title>
          <c:tx>
            <c:rich>
              <a:bodyPr/>
              <a:lstStyle/>
              <a:p>
                <a:pPr>
                  <a:defRPr sz="1289" b="0" i="0" u="none" strike="noStrike" baseline="0">
                    <a:solidFill>
                      <a:srgbClr val="000000"/>
                    </a:solidFill>
                    <a:latin typeface="Calibri"/>
                    <a:ea typeface="Calibri"/>
                    <a:cs typeface="Calibri"/>
                  </a:defRPr>
                </a:pPr>
                <a:r>
                  <a:rPr lang="en-US"/>
                  <a:t>Wave</a:t>
                </a:r>
              </a:p>
            </c:rich>
          </c:tx>
          <c:layout/>
          <c:spPr>
            <a:noFill/>
            <a:ln w="32839">
              <a:noFill/>
            </a:ln>
          </c:spPr>
        </c:title>
        <c:numFmt formatCode="General" sourceLinked="1"/>
        <c:majorTickMark val="none"/>
        <c:tickLblPos val="nextTo"/>
        <c:txPr>
          <a:bodyPr rot="0" vert="horz"/>
          <a:lstStyle/>
          <a:p>
            <a:pPr>
              <a:defRPr sz="1294" b="0" i="0" u="none" strike="noStrike" baseline="0">
                <a:solidFill>
                  <a:srgbClr val="000000"/>
                </a:solidFill>
                <a:latin typeface="Calibri"/>
                <a:ea typeface="Calibri"/>
                <a:cs typeface="Calibri"/>
              </a:defRPr>
            </a:pPr>
            <a:endParaRPr lang="en-US"/>
          </a:p>
        </c:txPr>
        <c:crossAx val="65380736"/>
        <c:crosses val="autoZero"/>
        <c:auto val="1"/>
        <c:lblAlgn val="ctr"/>
        <c:lblOffset val="100"/>
        <c:tickLblSkip val="1"/>
        <c:tickMarkSkip val="1"/>
      </c:catAx>
      <c:valAx>
        <c:axId val="65380736"/>
        <c:scaling>
          <c:orientation val="minMax"/>
          <c:max val="100"/>
          <c:min val="75"/>
        </c:scaling>
        <c:axPos val="l"/>
        <c:majorGridlines/>
        <c:title>
          <c:tx>
            <c:rich>
              <a:bodyPr rot="0" vert="horz"/>
              <a:lstStyle/>
              <a:p>
                <a:pPr algn="ctr">
                  <a:defRPr sz="1289" b="1" i="0" u="none" strike="noStrike" baseline="0">
                    <a:solidFill>
                      <a:srgbClr val="000000"/>
                    </a:solidFill>
                    <a:latin typeface="Calibri"/>
                    <a:ea typeface="Calibri"/>
                    <a:cs typeface="Calibri"/>
                  </a:defRPr>
                </a:pPr>
                <a:r>
                  <a:rPr lang="en-US"/>
                  <a:t>%</a:t>
                </a:r>
              </a:p>
            </c:rich>
          </c:tx>
          <c:layout/>
          <c:spPr>
            <a:noFill/>
            <a:ln w="32839">
              <a:noFill/>
            </a:ln>
          </c:spPr>
        </c:title>
        <c:numFmt formatCode="General" sourceLinked="1"/>
        <c:majorTickMark val="none"/>
        <c:tickLblPos val="nextTo"/>
        <c:txPr>
          <a:bodyPr rot="0" vert="horz"/>
          <a:lstStyle/>
          <a:p>
            <a:pPr>
              <a:defRPr sz="1294" b="0" i="0" u="none" strike="noStrike" baseline="0">
                <a:solidFill>
                  <a:srgbClr val="000000"/>
                </a:solidFill>
                <a:latin typeface="Calibri"/>
                <a:ea typeface="Calibri"/>
                <a:cs typeface="Calibri"/>
              </a:defRPr>
            </a:pPr>
            <a:endParaRPr lang="en-US"/>
          </a:p>
        </c:txPr>
        <c:crossAx val="65292544"/>
        <c:crosses val="autoZero"/>
        <c:crossBetween val="between"/>
      </c:valAx>
    </c:plotArea>
    <c:legend>
      <c:legendPos val="r"/>
      <c:layout>
        <c:manualLayout>
          <c:xMode val="edge"/>
          <c:yMode val="edge"/>
          <c:x val="0.82935152561182768"/>
          <c:y val="0.39528046233199993"/>
          <c:w val="0.17064847438817238"/>
          <c:h val="0.27138620433466709"/>
        </c:manualLayout>
      </c:layout>
      <c:txPr>
        <a:bodyPr/>
        <a:lstStyle/>
        <a:p>
          <a:pPr>
            <a:defRPr sz="1190" b="0" i="0" u="none" strike="noStrike" baseline="0">
              <a:solidFill>
                <a:srgbClr val="000000"/>
              </a:solidFill>
              <a:latin typeface="Calibri"/>
              <a:ea typeface="Calibri"/>
              <a:cs typeface="Calibri"/>
            </a:defRPr>
          </a:pPr>
          <a:endParaRPr lang="en-US"/>
        </a:p>
      </c:txPr>
    </c:legend>
    <c:plotVisOnly val="1"/>
    <c:dispBlanksAs val="gap"/>
  </c:chart>
  <c:txPr>
    <a:bodyPr/>
    <a:lstStyle/>
    <a:p>
      <a:pPr>
        <a:defRPr sz="1294" b="0" i="0" u="none" strike="noStrike" baseline="0">
          <a:solidFill>
            <a:srgbClr val="000000"/>
          </a:solidFill>
          <a:latin typeface="Calibri"/>
          <a:ea typeface="Calibri"/>
          <a:cs typeface="Calibri"/>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view3D>
      <c:hPercent val="74"/>
      <c:depthPercent val="100"/>
      <c:rAngAx val="1"/>
    </c:view3D>
    <c:floor>
      <c:spPr>
        <a:solidFill>
          <a:srgbClr val="C0C0C0"/>
        </a:solidFill>
        <a:ln w="3175">
          <a:solidFill>
            <a:schemeClr val="tx1"/>
          </a:solidFill>
          <a:prstDash val="solid"/>
        </a:ln>
      </c:spPr>
    </c:floor>
    <c:sideWall>
      <c:spPr>
        <a:noFill/>
        <a:ln w="12700">
          <a:solidFill>
            <a:schemeClr val="tx1"/>
          </a:solidFill>
          <a:prstDash val="solid"/>
        </a:ln>
      </c:spPr>
    </c:sideWall>
    <c:backWall>
      <c:spPr>
        <a:noFill/>
        <a:ln w="12700">
          <a:solidFill>
            <a:schemeClr val="tx1"/>
          </a:solidFill>
          <a:prstDash val="solid"/>
        </a:ln>
      </c:spPr>
    </c:backWall>
    <c:plotArea>
      <c:layout>
        <c:manualLayout>
          <c:layoutTarget val="inner"/>
          <c:xMode val="edge"/>
          <c:yMode val="edge"/>
          <c:x val="0.124121779859485"/>
          <c:y val="3.0042918454935681E-2"/>
          <c:w val="0.58899297423887664"/>
          <c:h val="0.84334763948497971"/>
        </c:manualLayout>
      </c:layout>
      <c:bar3DChart>
        <c:barDir val="col"/>
        <c:grouping val="percentStacked"/>
        <c:ser>
          <c:idx val="0"/>
          <c:order val="0"/>
          <c:tx>
            <c:strRef>
              <c:f>Sheet1!$A$2</c:f>
              <c:strCache>
                <c:ptCount val="1"/>
                <c:pt idx="0">
                  <c:v>Respondent</c:v>
                </c:pt>
              </c:strCache>
            </c:strRef>
          </c:tx>
          <c:spPr>
            <a:solidFill>
              <a:schemeClr val="accent1"/>
            </a:solidFill>
            <a:ln w="12673">
              <a:solidFill>
                <a:schemeClr val="tx1"/>
              </a:solidFill>
              <a:prstDash val="solid"/>
            </a:ln>
          </c:spPr>
          <c:cat>
            <c:strRef>
              <c:f>Sheet1!$B$1:$J$1</c:f>
              <c:strCache>
                <c:ptCount val="9"/>
                <c:pt idx="0">
                  <c:v>W2</c:v>
                </c:pt>
                <c:pt idx="1">
                  <c:v>W3</c:v>
                </c:pt>
                <c:pt idx="2">
                  <c:v>W4</c:v>
                </c:pt>
                <c:pt idx="3">
                  <c:v>W5</c:v>
                </c:pt>
                <c:pt idx="4">
                  <c:v>W6</c:v>
                </c:pt>
                <c:pt idx="5">
                  <c:v>W7</c:v>
                </c:pt>
                <c:pt idx="6">
                  <c:v>W8</c:v>
                </c:pt>
                <c:pt idx="7">
                  <c:v>W9</c:v>
                </c:pt>
                <c:pt idx="8">
                  <c:v>W10</c:v>
                </c:pt>
              </c:strCache>
            </c:strRef>
          </c:cat>
          <c:val>
            <c:numRef>
              <c:f>Sheet1!$B$2:$J$2</c:f>
              <c:numCache>
                <c:formatCode>0.00%</c:formatCode>
                <c:ptCount val="9"/>
                <c:pt idx="0">
                  <c:v>0.80700000000000005</c:v>
                </c:pt>
                <c:pt idx="1">
                  <c:v>0.75400000000000034</c:v>
                </c:pt>
                <c:pt idx="2">
                  <c:v>0.7120000000000003</c:v>
                </c:pt>
                <c:pt idx="3">
                  <c:v>0.70300000000000029</c:v>
                </c:pt>
                <c:pt idx="4">
                  <c:v>0.68300000000000005</c:v>
                </c:pt>
                <c:pt idx="5">
                  <c:v>0.65200000000000036</c:v>
                </c:pt>
                <c:pt idx="6">
                  <c:v>0.63400000000000034</c:v>
                </c:pt>
                <c:pt idx="7">
                  <c:v>0.62800000000000034</c:v>
                </c:pt>
                <c:pt idx="8">
                  <c:v>0.61200000000000032</c:v>
                </c:pt>
              </c:numCache>
            </c:numRef>
          </c:val>
        </c:ser>
        <c:ser>
          <c:idx val="1"/>
          <c:order val="1"/>
          <c:tx>
            <c:strRef>
              <c:f>Sheet1!$A$3</c:f>
              <c:strCache>
                <c:ptCount val="1"/>
                <c:pt idx="0">
                  <c:v>NR - contact</c:v>
                </c:pt>
              </c:strCache>
            </c:strRef>
          </c:tx>
          <c:spPr>
            <a:solidFill>
              <a:schemeClr val="accent2"/>
            </a:solidFill>
            <a:ln w="12673">
              <a:solidFill>
                <a:schemeClr val="tx1"/>
              </a:solidFill>
              <a:prstDash val="solid"/>
            </a:ln>
          </c:spPr>
          <c:cat>
            <c:strRef>
              <c:f>Sheet1!$B$1:$J$1</c:f>
              <c:strCache>
                <c:ptCount val="9"/>
                <c:pt idx="0">
                  <c:v>W2</c:v>
                </c:pt>
                <c:pt idx="1">
                  <c:v>W3</c:v>
                </c:pt>
                <c:pt idx="2">
                  <c:v>W4</c:v>
                </c:pt>
                <c:pt idx="3">
                  <c:v>W5</c:v>
                </c:pt>
                <c:pt idx="4">
                  <c:v>W6</c:v>
                </c:pt>
                <c:pt idx="5">
                  <c:v>W7</c:v>
                </c:pt>
                <c:pt idx="6">
                  <c:v>W8</c:v>
                </c:pt>
                <c:pt idx="7">
                  <c:v>W9</c:v>
                </c:pt>
                <c:pt idx="8">
                  <c:v>W10</c:v>
                </c:pt>
              </c:strCache>
            </c:strRef>
          </c:cat>
          <c:val>
            <c:numRef>
              <c:f>Sheet1!$B$3:$J$3</c:f>
              <c:numCache>
                <c:formatCode>0.00%</c:formatCode>
                <c:ptCount val="9"/>
                <c:pt idx="0">
                  <c:v>0.14100000000000001</c:v>
                </c:pt>
                <c:pt idx="1">
                  <c:v>0.161</c:v>
                </c:pt>
                <c:pt idx="2">
                  <c:v>0.13800000000000001</c:v>
                </c:pt>
                <c:pt idx="3">
                  <c:v>0.128</c:v>
                </c:pt>
                <c:pt idx="4">
                  <c:v>9.2000000000000026E-2</c:v>
                </c:pt>
                <c:pt idx="5">
                  <c:v>8.2000000000000003E-2</c:v>
                </c:pt>
                <c:pt idx="6">
                  <c:v>7.8000000000000014E-2</c:v>
                </c:pt>
                <c:pt idx="7">
                  <c:v>7.0999999999999994E-2</c:v>
                </c:pt>
                <c:pt idx="8">
                  <c:v>7.0000000000000021E-2</c:v>
                </c:pt>
              </c:numCache>
            </c:numRef>
          </c:val>
        </c:ser>
        <c:ser>
          <c:idx val="2"/>
          <c:order val="2"/>
          <c:tx>
            <c:strRef>
              <c:f>Sheet1!$A$4</c:f>
              <c:strCache>
                <c:ptCount val="1"/>
                <c:pt idx="0">
                  <c:v>NR - non-contact</c:v>
                </c:pt>
              </c:strCache>
            </c:strRef>
          </c:tx>
          <c:spPr>
            <a:solidFill>
              <a:srgbClr val="C0C0C0"/>
            </a:solidFill>
            <a:ln w="12673">
              <a:solidFill>
                <a:schemeClr val="tx1"/>
              </a:solidFill>
              <a:prstDash val="solid"/>
            </a:ln>
          </c:spPr>
          <c:cat>
            <c:strRef>
              <c:f>Sheet1!$B$1:$J$1</c:f>
              <c:strCache>
                <c:ptCount val="9"/>
                <c:pt idx="0">
                  <c:v>W2</c:v>
                </c:pt>
                <c:pt idx="1">
                  <c:v>W3</c:v>
                </c:pt>
                <c:pt idx="2">
                  <c:v>W4</c:v>
                </c:pt>
                <c:pt idx="3">
                  <c:v>W5</c:v>
                </c:pt>
                <c:pt idx="4">
                  <c:v>W6</c:v>
                </c:pt>
                <c:pt idx="5">
                  <c:v>W7</c:v>
                </c:pt>
                <c:pt idx="6">
                  <c:v>W8</c:v>
                </c:pt>
                <c:pt idx="7">
                  <c:v>W9</c:v>
                </c:pt>
                <c:pt idx="8">
                  <c:v>W10</c:v>
                </c:pt>
              </c:strCache>
            </c:strRef>
          </c:cat>
          <c:val>
            <c:numRef>
              <c:f>Sheet1!$B$4:$J$4</c:f>
              <c:numCache>
                <c:formatCode>0.00%</c:formatCode>
                <c:ptCount val="9"/>
                <c:pt idx="0">
                  <c:v>1.7999999999999999E-2</c:v>
                </c:pt>
                <c:pt idx="1">
                  <c:v>7.0000000000000027E-3</c:v>
                </c:pt>
                <c:pt idx="2">
                  <c:v>1.0999999999999998E-2</c:v>
                </c:pt>
                <c:pt idx="3">
                  <c:v>9.0000000000000028E-3</c:v>
                </c:pt>
                <c:pt idx="4">
                  <c:v>4.0000000000000027E-3</c:v>
                </c:pt>
                <c:pt idx="5">
                  <c:v>5.0000000000000027E-3</c:v>
                </c:pt>
                <c:pt idx="6">
                  <c:v>3.0000000000000014E-3</c:v>
                </c:pt>
                <c:pt idx="7">
                  <c:v>2.0000000000000013E-3</c:v>
                </c:pt>
                <c:pt idx="8">
                  <c:v>2.0000000000000013E-3</c:v>
                </c:pt>
              </c:numCache>
            </c:numRef>
          </c:val>
        </c:ser>
        <c:ser>
          <c:idx val="3"/>
          <c:order val="3"/>
          <c:tx>
            <c:strRef>
              <c:f>Sheet1!$A$5</c:f>
              <c:strCache>
                <c:ptCount val="1"/>
                <c:pt idx="0">
                  <c:v>NR - not issued</c:v>
                </c:pt>
              </c:strCache>
            </c:strRef>
          </c:tx>
          <c:spPr>
            <a:solidFill>
              <a:schemeClr val="folHlink"/>
            </a:solidFill>
            <a:ln w="12673">
              <a:solidFill>
                <a:schemeClr val="tx1"/>
              </a:solidFill>
              <a:prstDash val="solid"/>
            </a:ln>
          </c:spPr>
          <c:cat>
            <c:strRef>
              <c:f>Sheet1!$B$1:$J$1</c:f>
              <c:strCache>
                <c:ptCount val="9"/>
                <c:pt idx="0">
                  <c:v>W2</c:v>
                </c:pt>
                <c:pt idx="1">
                  <c:v>W3</c:v>
                </c:pt>
                <c:pt idx="2">
                  <c:v>W4</c:v>
                </c:pt>
                <c:pt idx="3">
                  <c:v>W5</c:v>
                </c:pt>
                <c:pt idx="4">
                  <c:v>W6</c:v>
                </c:pt>
                <c:pt idx="5">
                  <c:v>W7</c:v>
                </c:pt>
                <c:pt idx="6">
                  <c:v>W8</c:v>
                </c:pt>
                <c:pt idx="7">
                  <c:v>W9</c:v>
                </c:pt>
                <c:pt idx="8">
                  <c:v>W10</c:v>
                </c:pt>
              </c:strCache>
            </c:strRef>
          </c:cat>
          <c:val>
            <c:numRef>
              <c:f>Sheet1!$B$5:$J$5</c:f>
              <c:numCache>
                <c:formatCode>0.00%</c:formatCode>
                <c:ptCount val="9"/>
                <c:pt idx="1">
                  <c:v>2.3E-2</c:v>
                </c:pt>
                <c:pt idx="2">
                  <c:v>6.9000000000000034E-2</c:v>
                </c:pt>
                <c:pt idx="3">
                  <c:v>7.9000000000000042E-2</c:v>
                </c:pt>
                <c:pt idx="4">
                  <c:v>0.127</c:v>
                </c:pt>
                <c:pt idx="5">
                  <c:v>0.15800000000000008</c:v>
                </c:pt>
                <c:pt idx="6">
                  <c:v>0.17500000000000004</c:v>
                </c:pt>
                <c:pt idx="7">
                  <c:v>0.18300000000000008</c:v>
                </c:pt>
                <c:pt idx="8">
                  <c:v>0.19700000000000001</c:v>
                </c:pt>
              </c:numCache>
            </c:numRef>
          </c:val>
        </c:ser>
        <c:ser>
          <c:idx val="4"/>
          <c:order val="4"/>
          <c:tx>
            <c:strRef>
              <c:f>Sheet1!$A$6</c:f>
              <c:strCache>
                <c:ptCount val="1"/>
                <c:pt idx="0">
                  <c:v>Lost</c:v>
                </c:pt>
              </c:strCache>
            </c:strRef>
          </c:tx>
          <c:spPr>
            <a:solidFill>
              <a:srgbClr val="FFFF00"/>
            </a:solidFill>
            <a:ln w="12673">
              <a:solidFill>
                <a:schemeClr val="tx1"/>
              </a:solidFill>
              <a:prstDash val="solid"/>
            </a:ln>
          </c:spPr>
          <c:cat>
            <c:strRef>
              <c:f>Sheet1!$B$1:$J$1</c:f>
              <c:strCache>
                <c:ptCount val="9"/>
                <c:pt idx="0">
                  <c:v>W2</c:v>
                </c:pt>
                <c:pt idx="1">
                  <c:v>W3</c:v>
                </c:pt>
                <c:pt idx="2">
                  <c:v>W4</c:v>
                </c:pt>
                <c:pt idx="3">
                  <c:v>W5</c:v>
                </c:pt>
                <c:pt idx="4">
                  <c:v>W6</c:v>
                </c:pt>
                <c:pt idx="5">
                  <c:v>W7</c:v>
                </c:pt>
                <c:pt idx="6">
                  <c:v>W8</c:v>
                </c:pt>
                <c:pt idx="7">
                  <c:v>W9</c:v>
                </c:pt>
                <c:pt idx="8">
                  <c:v>W10</c:v>
                </c:pt>
              </c:strCache>
            </c:strRef>
          </c:cat>
          <c:val>
            <c:numRef>
              <c:f>Sheet1!$B$6:$J$6</c:f>
              <c:numCache>
                <c:formatCode>0.00%</c:formatCode>
                <c:ptCount val="9"/>
                <c:pt idx="0">
                  <c:v>2.1000000000000012E-2</c:v>
                </c:pt>
                <c:pt idx="1">
                  <c:v>3.0000000000000002E-2</c:v>
                </c:pt>
                <c:pt idx="2">
                  <c:v>3.1000000000000014E-2</c:v>
                </c:pt>
                <c:pt idx="3">
                  <c:v>3.500000000000001E-2</c:v>
                </c:pt>
                <c:pt idx="4">
                  <c:v>3.7999999999999999E-2</c:v>
                </c:pt>
                <c:pt idx="5">
                  <c:v>3.9000000000000014E-2</c:v>
                </c:pt>
                <c:pt idx="6">
                  <c:v>3.9000000000000014E-2</c:v>
                </c:pt>
                <c:pt idx="7">
                  <c:v>4.2000000000000023E-2</c:v>
                </c:pt>
                <c:pt idx="8">
                  <c:v>4.900000000000003E-2</c:v>
                </c:pt>
              </c:numCache>
            </c:numRef>
          </c:val>
        </c:ser>
        <c:ser>
          <c:idx val="5"/>
          <c:order val="5"/>
          <c:tx>
            <c:strRef>
              <c:f>Sheet1!$A$7</c:f>
              <c:strCache>
                <c:ptCount val="1"/>
                <c:pt idx="0">
                  <c:v>Overseas</c:v>
                </c:pt>
              </c:strCache>
            </c:strRef>
          </c:tx>
          <c:spPr>
            <a:solidFill>
              <a:schemeClr val="tx2"/>
            </a:solidFill>
            <a:ln w="12673">
              <a:solidFill>
                <a:schemeClr val="tx1"/>
              </a:solidFill>
              <a:prstDash val="solid"/>
            </a:ln>
          </c:spPr>
          <c:cat>
            <c:strRef>
              <c:f>Sheet1!$B$1:$J$1</c:f>
              <c:strCache>
                <c:ptCount val="9"/>
                <c:pt idx="0">
                  <c:v>W2</c:v>
                </c:pt>
                <c:pt idx="1">
                  <c:v>W3</c:v>
                </c:pt>
                <c:pt idx="2">
                  <c:v>W4</c:v>
                </c:pt>
                <c:pt idx="3">
                  <c:v>W5</c:v>
                </c:pt>
                <c:pt idx="4">
                  <c:v>W6</c:v>
                </c:pt>
                <c:pt idx="5">
                  <c:v>W7</c:v>
                </c:pt>
                <c:pt idx="6">
                  <c:v>W8</c:v>
                </c:pt>
                <c:pt idx="7">
                  <c:v>W9</c:v>
                </c:pt>
                <c:pt idx="8">
                  <c:v>W10</c:v>
                </c:pt>
              </c:strCache>
            </c:strRef>
          </c:cat>
          <c:val>
            <c:numRef>
              <c:f>Sheet1!$B$7:$J$7</c:f>
              <c:numCache>
                <c:formatCode>0.00%</c:formatCode>
                <c:ptCount val="9"/>
                <c:pt idx="0">
                  <c:v>8.0000000000000071E-3</c:v>
                </c:pt>
                <c:pt idx="1">
                  <c:v>1.2999999999999998E-2</c:v>
                </c:pt>
                <c:pt idx="2">
                  <c:v>1.900000000000001E-2</c:v>
                </c:pt>
                <c:pt idx="3">
                  <c:v>2.1000000000000012E-2</c:v>
                </c:pt>
                <c:pt idx="4">
                  <c:v>2.3E-2</c:v>
                </c:pt>
                <c:pt idx="5">
                  <c:v>2.5999999999999999E-2</c:v>
                </c:pt>
                <c:pt idx="6">
                  <c:v>2.5999999999999999E-2</c:v>
                </c:pt>
                <c:pt idx="7">
                  <c:v>2.5000000000000001E-2</c:v>
                </c:pt>
                <c:pt idx="8">
                  <c:v>1.6000000000000011E-2</c:v>
                </c:pt>
              </c:numCache>
            </c:numRef>
          </c:val>
        </c:ser>
        <c:ser>
          <c:idx val="6"/>
          <c:order val="6"/>
          <c:tx>
            <c:strRef>
              <c:f>Sheet1!$A$8</c:f>
              <c:strCache>
                <c:ptCount val="1"/>
                <c:pt idx="0">
                  <c:v>Dead</c:v>
                </c:pt>
              </c:strCache>
            </c:strRef>
          </c:tx>
          <c:spPr>
            <a:solidFill>
              <a:srgbClr val="CC99FF"/>
            </a:solidFill>
            <a:ln w="12673">
              <a:solidFill>
                <a:schemeClr val="tx1"/>
              </a:solidFill>
              <a:prstDash val="solid"/>
            </a:ln>
          </c:spPr>
          <c:cat>
            <c:strRef>
              <c:f>Sheet1!$B$1:$J$1</c:f>
              <c:strCache>
                <c:ptCount val="9"/>
                <c:pt idx="0">
                  <c:v>W2</c:v>
                </c:pt>
                <c:pt idx="1">
                  <c:v>W3</c:v>
                </c:pt>
                <c:pt idx="2">
                  <c:v>W4</c:v>
                </c:pt>
                <c:pt idx="3">
                  <c:v>W5</c:v>
                </c:pt>
                <c:pt idx="4">
                  <c:v>W6</c:v>
                </c:pt>
                <c:pt idx="5">
                  <c:v>W7</c:v>
                </c:pt>
                <c:pt idx="6">
                  <c:v>W8</c:v>
                </c:pt>
                <c:pt idx="7">
                  <c:v>W9</c:v>
                </c:pt>
                <c:pt idx="8">
                  <c:v>W10</c:v>
                </c:pt>
              </c:strCache>
            </c:strRef>
          </c:cat>
          <c:val>
            <c:numRef>
              <c:f>Sheet1!$B$8:$J$8</c:f>
              <c:numCache>
                <c:formatCode>0.00%</c:formatCode>
                <c:ptCount val="9"/>
                <c:pt idx="0">
                  <c:v>4.0000000000000027E-3</c:v>
                </c:pt>
                <c:pt idx="1">
                  <c:v>1.0999999999999998E-2</c:v>
                </c:pt>
                <c:pt idx="2">
                  <c:v>1.900000000000001E-2</c:v>
                </c:pt>
                <c:pt idx="3">
                  <c:v>2.5999999999999999E-2</c:v>
                </c:pt>
                <c:pt idx="4">
                  <c:v>3.2000000000000021E-2</c:v>
                </c:pt>
                <c:pt idx="5">
                  <c:v>3.7999999999999999E-2</c:v>
                </c:pt>
                <c:pt idx="6">
                  <c:v>4.3999999999999997E-2</c:v>
                </c:pt>
                <c:pt idx="7">
                  <c:v>4.900000000000003E-2</c:v>
                </c:pt>
                <c:pt idx="8">
                  <c:v>5.5000000000000014E-2</c:v>
                </c:pt>
              </c:numCache>
            </c:numRef>
          </c:val>
        </c:ser>
        <c:gapDepth val="0"/>
        <c:shape val="box"/>
        <c:axId val="87591936"/>
        <c:axId val="87630976"/>
        <c:axId val="0"/>
      </c:bar3DChart>
      <c:catAx>
        <c:axId val="87591936"/>
        <c:scaling>
          <c:orientation val="minMax"/>
        </c:scaling>
        <c:axPos val="b"/>
        <c:numFmt formatCode="General" sourceLinked="1"/>
        <c:tickLblPos val="low"/>
        <c:spPr>
          <a:ln w="3168">
            <a:solidFill>
              <a:schemeClr val="tx1"/>
            </a:solidFill>
            <a:prstDash val="solid"/>
          </a:ln>
        </c:spPr>
        <c:txPr>
          <a:bodyPr rot="0" vert="horz"/>
          <a:lstStyle/>
          <a:p>
            <a:pPr>
              <a:defRPr sz="1796" b="1" i="0" u="none" strike="noStrike" baseline="0">
                <a:solidFill>
                  <a:schemeClr val="tx1"/>
                </a:solidFill>
                <a:latin typeface="Arial"/>
                <a:ea typeface="Arial"/>
                <a:cs typeface="Arial"/>
              </a:defRPr>
            </a:pPr>
            <a:endParaRPr lang="en-US"/>
          </a:p>
        </c:txPr>
        <c:crossAx val="87630976"/>
        <c:crosses val="autoZero"/>
        <c:auto val="1"/>
        <c:lblAlgn val="ctr"/>
        <c:lblOffset val="100"/>
        <c:tickLblSkip val="1"/>
        <c:tickMarkSkip val="1"/>
      </c:catAx>
      <c:valAx>
        <c:axId val="87630976"/>
        <c:scaling>
          <c:orientation val="minMax"/>
        </c:scaling>
        <c:axPos val="l"/>
        <c:majorGridlines>
          <c:spPr>
            <a:ln w="3168">
              <a:solidFill>
                <a:schemeClr val="tx1"/>
              </a:solidFill>
              <a:prstDash val="solid"/>
            </a:ln>
          </c:spPr>
        </c:majorGridlines>
        <c:numFmt formatCode="0%" sourceLinked="0"/>
        <c:tickLblPos val="nextTo"/>
        <c:spPr>
          <a:ln w="3168">
            <a:solidFill>
              <a:schemeClr val="tx1"/>
            </a:solidFill>
            <a:prstDash val="solid"/>
          </a:ln>
        </c:spPr>
        <c:txPr>
          <a:bodyPr rot="0" vert="horz"/>
          <a:lstStyle/>
          <a:p>
            <a:pPr>
              <a:defRPr sz="1796" b="1" i="0" u="none" strike="noStrike" baseline="0">
                <a:solidFill>
                  <a:schemeClr val="tx1"/>
                </a:solidFill>
                <a:latin typeface="Arial"/>
                <a:ea typeface="Arial"/>
                <a:cs typeface="Arial"/>
              </a:defRPr>
            </a:pPr>
            <a:endParaRPr lang="en-US"/>
          </a:p>
        </c:txPr>
        <c:crossAx val="87591936"/>
        <c:crosses val="autoZero"/>
        <c:crossBetween val="between"/>
      </c:valAx>
      <c:spPr>
        <a:noFill/>
        <a:ln w="25390">
          <a:noFill/>
        </a:ln>
      </c:spPr>
    </c:plotArea>
    <c:legend>
      <c:legendPos val="r"/>
      <c:layout>
        <c:manualLayout>
          <c:xMode val="edge"/>
          <c:yMode val="edge"/>
          <c:x val="0.72599532913016585"/>
          <c:y val="0.2360515903254029"/>
          <c:w val="0.26932087768044249"/>
          <c:h val="0.52789704512742353"/>
        </c:manualLayout>
      </c:layout>
      <c:spPr>
        <a:noFill/>
        <a:ln w="3168">
          <a:solidFill>
            <a:schemeClr val="tx1"/>
          </a:solidFill>
          <a:prstDash val="solid"/>
        </a:ln>
      </c:spPr>
      <c:txPr>
        <a:bodyPr/>
        <a:lstStyle/>
        <a:p>
          <a:pPr>
            <a:defRPr sz="1651" b="1" i="0" u="none" strike="noStrike" baseline="0">
              <a:solidFill>
                <a:schemeClr val="tx1"/>
              </a:solidFill>
              <a:latin typeface="Arial"/>
              <a:ea typeface="Arial"/>
              <a:cs typeface="Arial"/>
            </a:defRPr>
          </a:pPr>
          <a:endParaRPr lang="en-US"/>
        </a:p>
      </c:txPr>
    </c:legend>
    <c:plotVisOnly val="1"/>
    <c:dispBlanksAs val="gap"/>
  </c:chart>
  <c:spPr>
    <a:noFill/>
    <a:ln>
      <a:noFill/>
    </a:ln>
  </c:spPr>
  <c:txPr>
    <a:bodyPr/>
    <a:lstStyle/>
    <a:p>
      <a:pPr>
        <a:defRPr sz="1796" b="1" i="0" u="none" strike="noStrike" baseline="0">
          <a:solidFill>
            <a:schemeClr val="tx1"/>
          </a:solidFill>
          <a:latin typeface="Arial"/>
          <a:ea typeface="Arial"/>
          <a:cs typeface="Arial"/>
        </a:defRPr>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1317625" y="3227388"/>
            <a:ext cx="7239000" cy="3059112"/>
          </a:xfrm>
          <a:prstGeom prst="rect">
            <a:avLst/>
          </a:prstGeom>
          <a:noFill/>
          <a:ln w="12700">
            <a:noFill/>
            <a:miter lim="800000"/>
            <a:headEnd/>
            <a:tailEnd/>
          </a:ln>
          <a:effectLst/>
        </p:spPr>
        <p:txBody>
          <a:bodyPr vert="horz" wrap="square" lIns="92063" tIns="45223" rIns="92063" bIns="45223" numCol="1" anchor="t" anchorCtr="0" compatLnSpc="1">
            <a:prstTxWarp prst="textNoShape">
              <a:avLst/>
            </a:prstTxWarp>
          </a:bodyPr>
          <a:lstStyle/>
          <a:p>
            <a:pPr lvl="0"/>
            <a:r>
              <a:rPr lang="en-AU" noProof="0" smtClean="0"/>
              <a:t>Click to edit Master notes styles</a:t>
            </a:r>
          </a:p>
          <a:p>
            <a:pPr lvl="1"/>
            <a:r>
              <a:rPr lang="en-AU" noProof="0" smtClean="0"/>
              <a:t>Second Level</a:t>
            </a:r>
          </a:p>
          <a:p>
            <a:pPr lvl="2"/>
            <a:r>
              <a:rPr lang="en-AU" noProof="0" smtClean="0"/>
              <a:t>Third Level</a:t>
            </a:r>
          </a:p>
          <a:p>
            <a:pPr lvl="3"/>
            <a:r>
              <a:rPr lang="en-AU" noProof="0" smtClean="0"/>
              <a:t>Fourth Level</a:t>
            </a:r>
          </a:p>
          <a:p>
            <a:pPr lvl="4"/>
            <a:r>
              <a:rPr lang="en-AU" noProof="0" smtClean="0"/>
              <a:t>Fifth Level</a:t>
            </a:r>
          </a:p>
        </p:txBody>
      </p:sp>
      <p:sp>
        <p:nvSpPr>
          <p:cNvPr id="33795" name="Rectangle 3"/>
          <p:cNvSpPr>
            <a:spLocks noGrp="1" noRot="1" noChangeAspect="1" noChangeArrowheads="1" noTextEdit="1"/>
          </p:cNvSpPr>
          <p:nvPr>
            <p:ph type="sldImg" idx="2"/>
          </p:nvPr>
        </p:nvSpPr>
        <p:spPr bwMode="auto">
          <a:xfrm>
            <a:off x="3243263" y="512763"/>
            <a:ext cx="3397250" cy="2547937"/>
          </a:xfrm>
          <a:prstGeom prst="rect">
            <a:avLst/>
          </a:prstGeom>
          <a:noFill/>
          <a:ln w="12700">
            <a:solidFill>
              <a:schemeClr val="tx1"/>
            </a:solidFill>
            <a:miter lim="800000"/>
            <a:headEnd/>
            <a:tailEnd/>
          </a:ln>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w="9525"/>
        </p:spPr>
        <p:txBody>
          <a:bodyPr/>
          <a:lstStyle/>
          <a:p>
            <a:endParaRPr lang="en-US" sz="16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4294967295"/>
          </p:nvPr>
        </p:nvSpPr>
        <p:spPr bwMode="auto">
          <a:xfrm>
            <a:off x="5592763" y="6456363"/>
            <a:ext cx="4279900" cy="339725"/>
          </a:xfrm>
          <a:prstGeom prst="rect">
            <a:avLst/>
          </a:prstGeom>
          <a:noFill/>
          <a:ln>
            <a:miter lim="800000"/>
            <a:headEnd/>
            <a:tailEnd/>
          </a:ln>
        </p:spPr>
        <p:txBody>
          <a:bodyPr/>
          <a:lstStyle/>
          <a:p>
            <a:fld id="{BB7933EF-EA8D-4189-ADB7-DABA8FFF4E79}" type="slidenum">
              <a:rPr lang="en-US"/>
              <a:pPr/>
              <a:t>14</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w="9525"/>
        </p:spPr>
        <p:txBody>
          <a:bodyPr/>
          <a:lstStyle/>
          <a:p>
            <a:pPr marL="247650" indent="-247650">
              <a:buFontTx/>
              <a:buChar char="•"/>
            </a:pPr>
            <a:r>
              <a:rPr lang="en-US" smtClean="0"/>
              <a:t>Notifications – Some respondents actually advise us when they change their address. 1800# number prominent on all respondent material + dedicated respondent website.</a:t>
            </a:r>
          </a:p>
          <a:p>
            <a:pPr marL="247650" indent="-247650">
              <a:buFontTx/>
              <a:buChar char="•"/>
            </a:pPr>
            <a:r>
              <a:rPr lang="en-US" smtClean="0"/>
              <a:t>Returns to senders – Generated by distribution of thank you gift (early in new year) and primary approach letter (6 weeks prior to field)</a:t>
            </a:r>
          </a:p>
          <a:p>
            <a:pPr marL="247650" indent="-247650">
              <a:buFontTx/>
              <a:buChar char="•"/>
            </a:pPr>
            <a:r>
              <a:rPr lang="en-US" smtClean="0"/>
              <a:t>Move indicator – Information generated at previous wave; likelihood of moving (and future address if known)</a:t>
            </a:r>
          </a:p>
          <a:p>
            <a:pPr marL="247650" indent="-247650">
              <a:buFontTx/>
              <a:buChar char="•"/>
            </a:pPr>
            <a:r>
              <a:rPr lang="en-US" smtClean="0"/>
              <a:t>Contact info – Mobile; Work phone; Email; 2 non-co-resident friends / relatives (+ contract details for other hh members)</a:t>
            </a:r>
          </a:p>
          <a:p>
            <a:pPr marL="247650" indent="-247650">
              <a:buFontTx/>
              <a:buChar char="•"/>
            </a:pPr>
            <a:r>
              <a:rPr lang="en-US" smtClean="0"/>
              <a:t>Community resources – Local pub / shop; Electoral rolls</a:t>
            </a:r>
          </a:p>
          <a:p>
            <a:pPr marL="247650" indent="-247650">
              <a:buFontTx/>
              <a:buChar char="•"/>
            </a:pPr>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w="9525"/>
        </p:spPr>
        <p:txBody>
          <a:bodyPr/>
          <a:lstStyle/>
          <a:p>
            <a:r>
              <a:rPr lang="en-US" smtClean="0"/>
              <a:t>2 fieldwork stages in W1 (Aug – Jan)</a:t>
            </a:r>
          </a:p>
          <a:p>
            <a:r>
              <a:rPr lang="en-US" smtClean="0"/>
              <a:t>3 fieldwork stages in W2+ (Aug – Mar)</a:t>
            </a:r>
          </a:p>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6258" name="Rectangle 2"/>
          <p:cNvSpPr>
            <a:spLocks noGrp="1" noRot="1" noChangeAspect="1" noChangeArrowheads="1" noTextEdit="1"/>
          </p:cNvSpPr>
          <p:nvPr>
            <p:ph type="sldImg"/>
          </p:nvPr>
        </p:nvSpPr>
        <p:spPr>
          <a:ln/>
        </p:spPr>
      </p:sp>
      <p:sp>
        <p:nvSpPr>
          <p:cNvPr id="736259" name="Rectangle 3"/>
          <p:cNvSpPr>
            <a:spLocks noGrp="1" noChangeArrowheads="1"/>
          </p:cNvSpPr>
          <p:nvPr>
            <p:ph type="body" idx="1"/>
          </p:nvPr>
        </p:nvSpPr>
        <p:spPr/>
        <p:txBody>
          <a:bodyPr/>
          <a:lstStyle/>
          <a:p>
            <a:pPr marL="247650" indent="-247650"/>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2642" name="Rectangle 2"/>
          <p:cNvSpPr>
            <a:spLocks noGrp="1" noRot="1" noChangeAspect="1" noChangeArrowheads="1" noTextEdit="1"/>
          </p:cNvSpPr>
          <p:nvPr>
            <p:ph type="sldImg"/>
          </p:nvPr>
        </p:nvSpPr>
        <p:spPr>
          <a:ln/>
        </p:spPr>
      </p:sp>
      <p:sp>
        <p:nvSpPr>
          <p:cNvPr id="752643" name="Rectangle 3"/>
          <p:cNvSpPr>
            <a:spLocks noGrp="1" noChangeArrowheads="1"/>
          </p:cNvSpPr>
          <p:nvPr>
            <p:ph type="body" idx="1"/>
          </p:nvPr>
        </p:nvSpPr>
        <p:spPr/>
        <p:txBody>
          <a:bodyPr/>
          <a:lstStyle/>
          <a:p>
            <a:pPr>
              <a:buFontTx/>
              <a:buChar char="•"/>
            </a:pPr>
            <a:r>
              <a:rPr lang="en-US" dirty="0" smtClean="0"/>
              <a:t> The </a:t>
            </a:r>
            <a:r>
              <a:rPr lang="en-US" dirty="0"/>
              <a:t>key point from this slide is that these are examples; that HILDA is being used for many purposes, many of which could not have been </a:t>
            </a:r>
            <a:r>
              <a:rPr lang="en-US" dirty="0" smtClean="0"/>
              <a:t>imagined </a:t>
            </a:r>
            <a:r>
              <a:rPr lang="en-US" dirty="0"/>
              <a:t>by the survey designers back in 2000</a:t>
            </a:r>
            <a:r>
              <a:rPr lang="en-US" dirty="0" smtClean="0"/>
              <a:t>. We have psychologists doing research on personality, public</a:t>
            </a:r>
            <a:r>
              <a:rPr lang="en-US" baseline="0" dirty="0" smtClean="0"/>
              <a:t> health researchers investigating obesity and impacts of smoking and alcohol, and even analyses of the impact of the weather / climate!</a:t>
            </a:r>
            <a:endParaRPr lang="en-US" dirty="0"/>
          </a:p>
          <a:p>
            <a:pPr>
              <a:buFontTx/>
              <a:buChar char="•"/>
            </a:pPr>
            <a:r>
              <a:rPr lang="en-US" dirty="0" smtClean="0"/>
              <a:t> Also </a:t>
            </a:r>
            <a:r>
              <a:rPr lang="en-US" dirty="0"/>
              <a:t>this list reflects published research. Much research activity, especially policy-relevant research, does not find its way into public outlets.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6258" name="Rectangle 2"/>
          <p:cNvSpPr>
            <a:spLocks noGrp="1" noRot="1" noChangeAspect="1" noChangeArrowheads="1" noTextEdit="1"/>
          </p:cNvSpPr>
          <p:nvPr>
            <p:ph type="sldImg"/>
          </p:nvPr>
        </p:nvSpPr>
        <p:spPr>
          <a:ln/>
        </p:spPr>
      </p:sp>
      <p:sp>
        <p:nvSpPr>
          <p:cNvPr id="736259" name="Rectangle 3"/>
          <p:cNvSpPr>
            <a:spLocks noGrp="1" noChangeArrowheads="1"/>
          </p:cNvSpPr>
          <p:nvPr>
            <p:ph type="body" idx="1"/>
          </p:nvPr>
        </p:nvSpPr>
        <p:spPr/>
        <p:txBody>
          <a:bodyPr/>
          <a:lstStyle/>
          <a:p>
            <a:pPr marL="247650" indent="-247650"/>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sz="800" kern="1200" dirty="0" smtClean="0">
                <a:solidFill>
                  <a:schemeClr val="tx1"/>
                </a:solidFill>
                <a:latin typeface="Arial" charset="0"/>
                <a:ea typeface="+mn-ea"/>
                <a:cs typeface="+mn-cs"/>
              </a:rPr>
              <a:t> Documenting specific examples of the impact the HILDA Survey data is having on policy is difficult, in large part because rarely are policy interventions or changes in policy the result of any single piece of evidence. Further, much of the use being made of the HILDA Survey data happens behind closed doors and is not well documented. Nevertheless, it is not hard to find examples of policy-relevant decisions, policies and Government reports / submissions that rely on the HILDA Survey data. </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sz="800" kern="1200" dirty="0" smtClean="0">
                <a:solidFill>
                  <a:schemeClr val="tx1"/>
                </a:solidFill>
                <a:latin typeface="Arial" charset="0"/>
                <a:ea typeface="+mn-ea"/>
                <a:cs typeface="+mn-cs"/>
              </a:rPr>
              <a:t> </a:t>
            </a:r>
            <a:r>
              <a:rPr lang="en-AU" sz="800" kern="1200" dirty="0" smtClean="0">
                <a:solidFill>
                  <a:schemeClr val="tx1"/>
                </a:solidFill>
                <a:latin typeface="Arial" charset="0"/>
                <a:ea typeface="+mn-ea"/>
                <a:cs typeface="+mn-cs"/>
              </a:rPr>
              <a:t>Pension</a:t>
            </a:r>
            <a:r>
              <a:rPr lang="en-AU" sz="800" kern="1200" baseline="0" dirty="0" smtClean="0">
                <a:solidFill>
                  <a:schemeClr val="tx1"/>
                </a:solidFill>
                <a:latin typeface="Arial" charset="0"/>
                <a:ea typeface="+mn-ea"/>
                <a:cs typeface="+mn-cs"/>
              </a:rPr>
              <a:t> Review h</a:t>
            </a:r>
            <a:r>
              <a:rPr lang="en-AU" sz="800" kern="1200" dirty="0" smtClean="0">
                <a:solidFill>
                  <a:schemeClr val="tx1"/>
                </a:solidFill>
                <a:latin typeface="Arial" charset="0"/>
                <a:ea typeface="+mn-ea"/>
                <a:cs typeface="+mn-cs"/>
              </a:rPr>
              <a:t>eavily influencing thinking about the relative cost of living of singles and couples relying on the age pension, and which ultimately saw the rate of the single-person pension increased.</a:t>
            </a:r>
          </a:p>
          <a:p>
            <a:pPr marL="0" marR="0" lvl="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sz="800" kern="1200" dirty="0" smtClean="0">
                <a:solidFill>
                  <a:schemeClr val="tx1"/>
                </a:solidFill>
                <a:latin typeface="Arial" charset="0"/>
                <a:ea typeface="+mn-ea"/>
                <a:cs typeface="+mn-cs"/>
              </a:rPr>
              <a:t> Use of HILDA data has figured prominently in submissions to successive Annual Wage Reviews, especially those by the Australian Government, with the findings from the data analysis highlighted in the decisions handed down by Fair Work Australia on 3 June 2011 and on 1 June 2012. </a:t>
            </a:r>
          </a:p>
          <a:p>
            <a:pPr marL="0" marR="0" lvl="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sz="800" kern="1200" dirty="0" smtClean="0">
                <a:solidFill>
                  <a:schemeClr val="tx1"/>
                </a:solidFill>
                <a:latin typeface="Arial" charset="0"/>
                <a:ea typeface="+mn-ea"/>
                <a:cs typeface="+mn-cs"/>
              </a:rPr>
              <a:t> RBA has used HILDA data to examine the level of debt that households have entered into and their ability to repay that debt, and the amount of risk households are prepared to accept, which in turn has figured in the Bank’s Financial Stability review statements.</a:t>
            </a:r>
          </a:p>
          <a:p>
            <a:pPr marL="0" marR="0" lvl="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AU" sz="800" kern="1200" dirty="0" smtClean="0">
                <a:solidFill>
                  <a:schemeClr val="tx1"/>
                </a:solidFill>
                <a:latin typeface="Arial" charset="0"/>
                <a:ea typeface="+mn-ea"/>
                <a:cs typeface="+mn-cs"/>
              </a:rPr>
              <a:t>The Reserve Bank of Australia used HILDA data to estimate the effect of the superannuation guarantee on household saving, work which was later referenced in the Henry Tax Review, tabled at Senates estimates May 2010, and quoted by David </a:t>
            </a:r>
            <a:r>
              <a:rPr lang="en-AU" sz="800" kern="1200" dirty="0" err="1" smtClean="0">
                <a:solidFill>
                  <a:schemeClr val="tx1"/>
                </a:solidFill>
                <a:latin typeface="Arial" charset="0"/>
                <a:ea typeface="+mn-ea"/>
                <a:cs typeface="+mn-cs"/>
              </a:rPr>
              <a:t>Gruen</a:t>
            </a:r>
            <a:r>
              <a:rPr lang="en-AU" sz="800" kern="1200" dirty="0" smtClean="0">
                <a:solidFill>
                  <a:schemeClr val="tx1"/>
                </a:solidFill>
                <a:latin typeface="Arial" charset="0"/>
                <a:ea typeface="+mn-ea"/>
                <a:cs typeface="+mn-cs"/>
              </a:rPr>
              <a:t> (Australian Treasury) in a speech in 2011.</a:t>
            </a:r>
          </a:p>
          <a:p>
            <a:pPr marL="0" marR="0" lvl="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sz="800" kern="1200" dirty="0" smtClean="0">
                <a:solidFill>
                  <a:schemeClr val="tx1"/>
                </a:solidFill>
                <a:latin typeface="Arial" charset="0"/>
                <a:ea typeface="+mn-ea"/>
                <a:cs typeface="+mn-cs"/>
              </a:rPr>
              <a:t> Productivity Commission found, using HILDA data, that mothers who go back to work, because they are not entitled to paid maternity leave, are struggling financially. As a result, the Australian Government introduced the comprehensive Paid Parental Leave Scheme for new parents who are the primary </a:t>
            </a:r>
            <a:r>
              <a:rPr lang="en-US" sz="800" kern="1200" dirty="0" err="1" smtClean="0">
                <a:solidFill>
                  <a:schemeClr val="tx1"/>
                </a:solidFill>
                <a:latin typeface="Arial" charset="0"/>
                <a:ea typeface="+mn-ea"/>
                <a:cs typeface="+mn-cs"/>
              </a:rPr>
              <a:t>carers</a:t>
            </a:r>
            <a:r>
              <a:rPr lang="en-US" sz="800" kern="1200" dirty="0" smtClean="0">
                <a:solidFill>
                  <a:schemeClr val="tx1"/>
                </a:solidFill>
                <a:latin typeface="Arial" charset="0"/>
                <a:ea typeface="+mn-ea"/>
                <a:cs typeface="+mn-cs"/>
              </a:rPr>
              <a:t> of a child born or adopted on or after 1 January 2011.</a:t>
            </a:r>
          </a:p>
          <a:p>
            <a:pPr marL="0" marR="0" lvl="0" indent="0" algn="l" defTabSz="914400" rtl="0" eaLnBrk="0" fontAlgn="base" latinLnBrk="0" hangingPunct="0">
              <a:lnSpc>
                <a:spcPct val="100000"/>
              </a:lnSpc>
              <a:spcBef>
                <a:spcPct val="30000"/>
              </a:spcBef>
              <a:spcAft>
                <a:spcPct val="0"/>
              </a:spcAft>
              <a:buClrTx/>
              <a:buSzTx/>
              <a:buFont typeface="Arial" pitchFamily="34" charset="0"/>
              <a:buChar char="•"/>
              <a:tabLst/>
              <a:defRPr/>
            </a:pPr>
            <a:endParaRPr lang="en-US" sz="800" kern="1200" dirty="0" smtClean="0">
              <a:solidFill>
                <a:schemeClr val="tx1"/>
              </a:solidFill>
              <a:latin typeface="Arial" charset="0"/>
              <a:ea typeface="+mn-ea"/>
              <a:cs typeface="+mn-cs"/>
            </a:endParaRP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endParaRPr lang="en-US" sz="800" kern="1200" dirty="0" smtClean="0">
              <a:solidFill>
                <a:schemeClr val="tx1"/>
              </a:solidFill>
              <a:latin typeface="Arial" charset="0"/>
              <a:ea typeface="+mn-ea"/>
              <a:cs typeface="+mn-cs"/>
            </a:endParaRPr>
          </a:p>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 Champions</a:t>
            </a:r>
            <a:r>
              <a:rPr lang="en-US" baseline="0" dirty="0" smtClean="0"/>
              <a:t>. Type 1 – Have influence with those who control the purse strings (i.e., policy makers). Type II – Someone (like me) who will take responsibility for the operation of the study. Type III – The users / stakeholders.</a:t>
            </a:r>
          </a:p>
          <a:p>
            <a:pPr>
              <a:buFont typeface="Arial" pitchFamily="34" charset="0"/>
              <a:buChar char="•"/>
            </a:pPr>
            <a:r>
              <a:rPr lang="en-US" baseline="0" dirty="0" smtClean="0"/>
              <a:t> Doing these studies well does not come cheap. By wave 13 we will be spending around $10m per wave. </a:t>
            </a:r>
          </a:p>
          <a:p>
            <a:pPr>
              <a:buFont typeface="Arial" pitchFamily="34" charset="0"/>
              <a:buChar char="•"/>
            </a:pPr>
            <a:r>
              <a:rPr lang="en-US" baseline="0" dirty="0" smtClean="0"/>
              <a:t> While all studies like to be seen to be innovative, long-run success likely to depend much more on how successful you are at copying others. Means fewer mistakes and less expense.</a:t>
            </a:r>
          </a:p>
          <a:p>
            <a:pPr>
              <a:buFont typeface="Arial" pitchFamily="34" charset="0"/>
              <a:buChar char="•"/>
            </a:pPr>
            <a:r>
              <a:rPr lang="en-US" baseline="0" dirty="0" smtClean="0"/>
              <a:t> Much emphasis is placed on engaging with respondents. Far more important to engage with the interviewers. </a:t>
            </a:r>
          </a:p>
          <a:p>
            <a:pPr>
              <a:buFont typeface="Arial" pitchFamily="34" charset="0"/>
              <a:buChar char="•"/>
            </a:pPr>
            <a:r>
              <a:rPr lang="en-US" baseline="0" dirty="0" smtClean="0"/>
              <a:t> Fieldwork requires persistence. Don’t give up on non-responding households easily, both within waves and over time. </a:t>
            </a:r>
          </a:p>
          <a:p>
            <a:pPr>
              <a:buFont typeface="Arial" pitchFamily="34" charset="0"/>
              <a:buChar char="•"/>
            </a:pPr>
            <a:r>
              <a:rPr lang="en-US" baseline="0" dirty="0" smtClean="0"/>
              <a:t> You need to create a large user base. These both become the champions of the study and provide ammunition for maintaining funding. And this means open data access policies. </a:t>
            </a:r>
          </a:p>
          <a:p>
            <a:pPr>
              <a:buFont typeface="Arial" pitchFamily="34" charset="0"/>
              <a:buChar char="•"/>
            </a:pPr>
            <a:r>
              <a:rPr lang="en-US" baseline="0" dirty="0" smtClean="0"/>
              <a:t>Luck – would HILDA be alive today w/o the RBA?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 Champions</a:t>
            </a:r>
            <a:r>
              <a:rPr lang="en-US" baseline="0" dirty="0" smtClean="0"/>
              <a:t>. Type 1 – Have influence with those who control the purse strings (i.e., policy makers). Type II – Someone (like me) who will take responsibility for the operation of the study. Type III – The users / stakeholders</a:t>
            </a:r>
            <a:r>
              <a:rPr lang="en-US" baseline="0" dirty="0" smtClean="0"/>
              <a:t>. (ERG plays a role here.)</a:t>
            </a:r>
            <a:endParaRPr lang="en-US" baseline="0" dirty="0" smtClean="0"/>
          </a:p>
          <a:p>
            <a:pPr>
              <a:buFont typeface="Arial" pitchFamily="34" charset="0"/>
              <a:buChar char="•"/>
            </a:pPr>
            <a:r>
              <a:rPr lang="en-US" baseline="0" dirty="0" smtClean="0"/>
              <a:t> Doing these studies well does not come cheap. By wave 13 we will be spending around $10m per wave. </a:t>
            </a:r>
          </a:p>
          <a:p>
            <a:pPr>
              <a:buFont typeface="Arial" pitchFamily="34" charset="0"/>
              <a:buChar char="•"/>
            </a:pPr>
            <a:r>
              <a:rPr lang="en-US" baseline="0" dirty="0" smtClean="0"/>
              <a:t> While all studies like to be seen to be innovative, long-run success likely to depend much more on how successful you are at copying others. Means fewer mistakes and less expense.</a:t>
            </a:r>
          </a:p>
          <a:p>
            <a:pPr>
              <a:buFont typeface="Arial" pitchFamily="34" charset="0"/>
              <a:buChar char="•"/>
            </a:pPr>
            <a:r>
              <a:rPr lang="en-US" baseline="0" dirty="0" smtClean="0"/>
              <a:t> Much emphasis is placed on engaging with respondents. Far more important to engage with the interviewers. </a:t>
            </a:r>
          </a:p>
          <a:p>
            <a:pPr>
              <a:buFont typeface="Arial" pitchFamily="34" charset="0"/>
              <a:buChar char="•"/>
            </a:pPr>
            <a:r>
              <a:rPr lang="en-US" baseline="0" dirty="0" smtClean="0"/>
              <a:t> Fieldwork requires persistence. Don’t give up on non-responding households easily, both within waves and over time. </a:t>
            </a:r>
          </a:p>
          <a:p>
            <a:pPr>
              <a:buFont typeface="Arial" pitchFamily="34" charset="0"/>
              <a:buChar char="•"/>
            </a:pPr>
            <a:r>
              <a:rPr lang="en-US" baseline="0" dirty="0" smtClean="0"/>
              <a:t> You need to create a large user base. These both become the champions of the study and provide ammunition for maintaining funding. And this means open data access policies. </a:t>
            </a:r>
          </a:p>
          <a:p>
            <a:pPr>
              <a:buFont typeface="Arial" pitchFamily="34" charset="0"/>
              <a:buChar char="•"/>
            </a:pPr>
            <a:r>
              <a:rPr lang="en-US" baseline="0" dirty="0" smtClean="0"/>
              <a:t>Luck – would HILDA be alive today w/o the RBA?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 Sample</a:t>
            </a:r>
            <a:r>
              <a:rPr lang="en-US" baseline="0" dirty="0" smtClean="0"/>
              <a:t> – HILDA effectively excluded all homeless people at w1.</a:t>
            </a:r>
            <a:r>
              <a:rPr lang="en-US" dirty="0" smtClean="0"/>
              <a:t> </a:t>
            </a:r>
          </a:p>
          <a:p>
            <a:pPr>
              <a:buFont typeface="Arial" pitchFamily="34" charset="0"/>
              <a:buChar char="•"/>
            </a:pPr>
            <a:r>
              <a:rPr lang="en-US" dirty="0" smtClean="0"/>
              <a:t> Mode: Telephone not very useful</a:t>
            </a:r>
            <a:r>
              <a:rPr lang="en-US" baseline="0" dirty="0" smtClean="0"/>
              <a:t> at w1, but ultimately you cannot avoid it given mobility and cost constraints</a:t>
            </a:r>
            <a:r>
              <a:rPr lang="en-US" baseline="0" dirty="0" smtClean="0"/>
              <a:t>.</a:t>
            </a:r>
          </a:p>
          <a:p>
            <a:pPr>
              <a:buFont typeface="Arial" pitchFamily="34" charset="0"/>
              <a:buChar char="•"/>
            </a:pPr>
            <a:r>
              <a:rPr lang="en-US" dirty="0" smtClean="0"/>
              <a:t> High</a:t>
            </a:r>
            <a:r>
              <a:rPr lang="en-US" baseline="0" dirty="0" smtClean="0"/>
              <a:t> burden reflected in more frequent interviews, long interview times, cognitively demanding content, and other additional demands (e.g., SCQs) </a:t>
            </a:r>
            <a:endParaRPr lang="en-US" baseline="0" dirty="0" smtClean="0"/>
          </a:p>
          <a:p>
            <a:pPr>
              <a:buFont typeface="Arial" pitchFamily="34" charset="0"/>
              <a:buChar char="•"/>
            </a:pPr>
            <a:r>
              <a:rPr lang="en-US" baseline="0" dirty="0" smtClean="0"/>
              <a:t> Could use ACASI to reach migrants? (But you still need to get past the door)</a:t>
            </a:r>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 </a:t>
            </a:r>
            <a:r>
              <a:rPr lang="en-US" dirty="0" smtClean="0"/>
              <a:t>Linkages </a:t>
            </a:r>
            <a:r>
              <a:rPr lang="en-US" dirty="0" smtClean="0"/>
              <a:t>to admin data = great for research, but can be damaging for cooperation (especially if trust not yet formed). Need for linkage has to be justified.</a:t>
            </a:r>
            <a:r>
              <a:rPr lang="en-US" baseline="0" dirty="0" smtClean="0"/>
              <a:t> </a:t>
            </a:r>
            <a:endParaRPr lang="en-US" baseline="0" dirty="0" smtClean="0"/>
          </a:p>
          <a:p>
            <a:pPr>
              <a:buFont typeface="Arial" pitchFamily="34" charset="0"/>
              <a:buChar char="•"/>
            </a:pPr>
            <a:r>
              <a:rPr lang="en-US" baseline="0" dirty="0" smtClean="0"/>
              <a:t> Scientific stewardship. Getting involvement of wider research community = champions for the study + potentially better research oriented study. But can be difficult / costly to coordinate. </a:t>
            </a:r>
          </a:p>
          <a:p>
            <a:pPr lvl="1">
              <a:buFont typeface="Arial" pitchFamily="34" charset="0"/>
              <a:buChar char="•"/>
            </a:pPr>
            <a:r>
              <a:rPr lang="en-US" baseline="0" dirty="0" smtClean="0"/>
              <a:t> HILDA has an ERG + TRG, but groups are small and only advisory. In part reflected tight time constraints in year 1. MI / </a:t>
            </a:r>
            <a:r>
              <a:rPr lang="en-US" baseline="0" dirty="0" err="1" smtClean="0"/>
              <a:t>FaHCSIA</a:t>
            </a:r>
            <a:r>
              <a:rPr lang="en-US" baseline="0" dirty="0" smtClean="0"/>
              <a:t> make all decisions. Advantage = study runs to schedule and within budget. Disadvantages = Content may not always align with research needs. </a:t>
            </a:r>
          </a:p>
          <a:p>
            <a:pPr lvl="1">
              <a:buFont typeface="Arial" pitchFamily="34" charset="0"/>
              <a:buChar char="•"/>
            </a:pPr>
            <a:r>
              <a:rPr lang="en-US" baseline="0" dirty="0" smtClean="0"/>
              <a:t> Of course researchers have differing needs / priorities, so someone has to make a decision. And researcher needs don’t always align with policy needs.</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w="9525"/>
        </p:spPr>
        <p:txBody>
          <a:bodyPr/>
          <a:lstStyle/>
          <a:p>
            <a:pPr>
              <a:buFontTx/>
              <a:buChar char="•"/>
            </a:pPr>
            <a:r>
              <a:rPr lang="en-US" dirty="0" smtClean="0"/>
              <a:t> Assumed that audience understands why there is a need for panel data (as distinct from conventional cross-section data).</a:t>
            </a:r>
          </a:p>
          <a:p>
            <a:pPr>
              <a:buFontTx/>
              <a:buChar char="•"/>
            </a:pPr>
            <a:r>
              <a:rPr lang="en-US" dirty="0" smtClean="0"/>
              <a:t> Prior to HILDA, longitudinal surveys in Australia were not common AND:</a:t>
            </a:r>
          </a:p>
          <a:p>
            <a:pPr lvl="1">
              <a:buFontTx/>
              <a:buAutoNum type="alphaLcParenBoth"/>
            </a:pPr>
            <a:r>
              <a:rPr lang="en-US" dirty="0" smtClean="0"/>
              <a:t> focused on sub-groups (e.g., youth, immigrants)</a:t>
            </a:r>
          </a:p>
          <a:p>
            <a:pPr lvl="1">
              <a:buFontTx/>
              <a:buAutoNum type="alphaLcParenBoth"/>
            </a:pPr>
            <a:r>
              <a:rPr lang="en-US" dirty="0" smtClean="0"/>
              <a:t> collected very little about households</a:t>
            </a:r>
          </a:p>
          <a:p>
            <a:pPr lvl="1">
              <a:buFontTx/>
              <a:buAutoNum type="alphaLcParenBoth"/>
            </a:pPr>
            <a:r>
              <a:rPr lang="en-US" dirty="0" smtClean="0"/>
              <a:t> weak on economic data (like income)</a:t>
            </a:r>
          </a:p>
          <a:p>
            <a:pPr lvl="1">
              <a:buFontTx/>
              <a:buAutoNum type="alphaLcParenBoth"/>
            </a:pPr>
            <a:r>
              <a:rPr lang="en-US" dirty="0" smtClean="0"/>
              <a:t> of short and limited duration (SEUP, LSIA)</a:t>
            </a:r>
          </a:p>
          <a:p>
            <a:pPr lvl="1">
              <a:buFontTx/>
              <a:buAutoNum type="alphaLcParenBoth"/>
            </a:pPr>
            <a:r>
              <a:rPr lang="en-US" dirty="0" smtClean="0"/>
              <a:t> often employed small </a:t>
            </a:r>
            <a:r>
              <a:rPr lang="en-US" dirty="0" smtClean="0"/>
              <a:t>samples</a:t>
            </a:r>
          </a:p>
          <a:p>
            <a:pPr lvl="0">
              <a:buFont typeface="Arial" pitchFamily="34" charset="0"/>
              <a:buChar char="•"/>
            </a:pPr>
            <a:r>
              <a:rPr lang="en-US" dirty="0" smtClean="0"/>
              <a:t> Multi-purpose,</a:t>
            </a:r>
            <a:r>
              <a:rPr lang="en-US" baseline="0" dirty="0" smtClean="0"/>
              <a:t> but focus on income, work and family. </a:t>
            </a:r>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w="9525"/>
        </p:spPr>
        <p:txBody>
          <a:bodyPr/>
          <a:lstStyle/>
          <a:p>
            <a:endParaRPr lang="en-US" sz="16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w="9525"/>
        </p:spPr>
        <p:txBody>
          <a:bodyPr/>
          <a:lstStyle/>
          <a:p>
            <a:pPr>
              <a:buFontTx/>
              <a:buChar char="•"/>
            </a:pPr>
            <a:r>
              <a:rPr lang="en-US" smtClean="0"/>
              <a:t>HF – Key identifiers = Address / Names / Sex / Dates of birth / Date of previous interview / HH membership. Not all of this released to users.</a:t>
            </a:r>
          </a:p>
          <a:p>
            <a:pPr>
              <a:buFontTx/>
              <a:buChar char="•"/>
            </a:pPr>
            <a:r>
              <a:rPr lang="en-US" smtClean="0"/>
              <a:t>HQ completed by an appropriate person (we do not use a “head” concept).</a:t>
            </a:r>
          </a:p>
          <a:p>
            <a:pPr lvl="1">
              <a:buFontTx/>
              <a:buChar char="•"/>
            </a:pPr>
            <a:r>
              <a:rPr lang="en-US" smtClean="0"/>
              <a:t>Could be completed jointly.</a:t>
            </a:r>
          </a:p>
          <a:p>
            <a:pPr lvl="1">
              <a:buFontTx/>
              <a:buChar char="•"/>
            </a:pPr>
            <a:r>
              <a:rPr lang="en-US" smtClean="0"/>
              <a:t>Different sections could be completed by different people (childcare vs housing / wealth)</a:t>
            </a:r>
          </a:p>
          <a:p>
            <a:pPr>
              <a:buFontTx/>
              <a:buChar char="•"/>
            </a:pPr>
            <a:r>
              <a:rPr lang="en-US" smtClean="0"/>
              <a:t>SCQ is intended for questions that might be awkward if asked by an interviewer (e.g., marriage satisfaction) or might be difficult / costly to collect in an interview (e.g., expenditure)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w="9525"/>
        </p:spPr>
        <p:txBody>
          <a:bodyPr/>
          <a:lstStyle/>
          <a:p>
            <a:pPr>
              <a:spcBef>
                <a:spcPct val="50000"/>
              </a:spcBef>
              <a:buFontTx/>
              <a:buChar char="•"/>
            </a:pPr>
            <a:r>
              <a:rPr lang="en-GB" sz="1600" dirty="0" smtClean="0"/>
              <a:t> Very summary list, you are going to need explore the documentation. All survey instruments on the web.</a:t>
            </a:r>
          </a:p>
          <a:p>
            <a:pPr>
              <a:spcBef>
                <a:spcPct val="50000"/>
              </a:spcBef>
              <a:buFontTx/>
              <a:buChar char="•"/>
            </a:pPr>
            <a:r>
              <a:rPr lang="en-GB" sz="1600" baseline="0" dirty="0" smtClean="0"/>
              <a:t> </a:t>
            </a:r>
            <a:r>
              <a:rPr lang="en-GB" sz="1600" dirty="0" smtClean="0"/>
              <a:t>Every year New Persons are administered the Personal History questions (which have actually grown over time). </a:t>
            </a:r>
            <a:endParaRPr lang="en-US" sz="1600" dirty="0" smtClean="0">
              <a:cs typeface="Times New Roman" pitchFamily="18" charset="0"/>
            </a:endParaRPr>
          </a:p>
          <a:p>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w="9525"/>
        </p:spPr>
        <p:txBody>
          <a:bodyPr/>
          <a:lstStyle/>
          <a:p>
            <a:pPr>
              <a:buFontTx/>
              <a:buChar char="•"/>
            </a:pPr>
            <a:r>
              <a:rPr lang="en-US" smtClean="0"/>
              <a:t>Not all questions included every year. E.g., personality only included in w5 and w9.</a:t>
            </a:r>
          </a:p>
          <a:p>
            <a:pPr>
              <a:buFontTx/>
              <a:buChar char="•"/>
            </a:pPr>
            <a:r>
              <a:rPr lang="en-US" smtClean="0"/>
              <a:t>Highlight: SF36; Time use; Household expenditure; Personality (36 items). </a:t>
            </a:r>
          </a:p>
          <a:p>
            <a:pPr>
              <a:buFontTx/>
              <a:buChar char="•"/>
            </a:pPr>
            <a:r>
              <a:rPr lang="en-US" smtClean="0"/>
              <a:t>Very little scope for new content in the SCQ without disinvesting in existing content.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 Validity – The data are generating sensible results / associations</a:t>
            </a:r>
          </a:p>
          <a:p>
            <a:pPr lvl="1">
              <a:buFont typeface="Arial" pitchFamily="34" charset="0"/>
              <a:buChar char="•"/>
            </a:pPr>
            <a:r>
              <a:rPr lang="en-US" dirty="0" smtClean="0"/>
              <a:t> Data often correlates well with other established data sources (e.g., ABS)</a:t>
            </a:r>
          </a:p>
          <a:p>
            <a:pPr lvl="1">
              <a:buFont typeface="Arial" pitchFamily="34" charset="0"/>
              <a:buChar char="•"/>
            </a:pPr>
            <a:r>
              <a:rPr lang="en-US" dirty="0" smtClean="0"/>
              <a:t> D</a:t>
            </a:r>
            <a:r>
              <a:rPr lang="en-US" baseline="0" dirty="0" smtClean="0"/>
              <a:t>ata predicts expected outcomes</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w="9525"/>
        </p:spPr>
        <p:txBody>
          <a:bodyPr/>
          <a:lstStyle/>
          <a:p>
            <a:pPr>
              <a:buFontTx/>
              <a:buChar char="•"/>
            </a:pPr>
            <a:r>
              <a:rPr lang="en-US" smtClean="0"/>
              <a:t>Figures above imply there are some partially responding households. Non-respondents in responding households form part of the sample of CSMs and are followed over time.</a:t>
            </a:r>
          </a:p>
          <a:p>
            <a:pPr>
              <a:buFontTx/>
              <a:buChar char="•"/>
            </a:pPr>
            <a:r>
              <a:rPr lang="en-US" smtClean="0"/>
              <a:t>Closest we can come to a total individual response rate is .92 x .66 = 61%.</a:t>
            </a:r>
          </a:p>
          <a:p>
            <a:pPr>
              <a:buFontTx/>
              <a:buChar char="•"/>
            </a:pPr>
            <a:r>
              <a:rPr lang="en-US" smtClean="0"/>
              <a:t>Sample representativeness assessed via comparison with ABS cross-sectional population norms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4294967295"/>
          </p:nvPr>
        </p:nvSpPr>
        <p:spPr bwMode="auto">
          <a:xfrm>
            <a:off x="5592763" y="6456363"/>
            <a:ext cx="4279900" cy="339725"/>
          </a:xfrm>
          <a:prstGeom prst="rect">
            <a:avLst/>
          </a:prstGeom>
          <a:noFill/>
          <a:ln>
            <a:miter lim="800000"/>
            <a:headEnd/>
            <a:tailEnd/>
          </a:ln>
        </p:spPr>
        <p:txBody>
          <a:bodyPr/>
          <a:lstStyle/>
          <a:p>
            <a:fld id="{A1B76151-E95E-4F9E-9103-837041575295}" type="slidenum">
              <a:rPr lang="en-US"/>
              <a:pPr/>
              <a:t>13</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w="9525"/>
        </p:spPr>
        <p:txBody>
          <a:bodyPr/>
          <a:lstStyle/>
          <a:p>
            <a:pPr>
              <a:buFontTx/>
              <a:buChar char="•"/>
            </a:pPr>
            <a:r>
              <a:rPr lang="en-US" smtClean="0"/>
              <a:t>Some of the “lost” cases could in fact be out-of-scope (i.e., dead or moved overseas).</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Rectangle 3"/>
          <p:cNvSpPr>
            <a:spLocks noChangeArrowheads="1"/>
          </p:cNvSpPr>
          <p:nvPr/>
        </p:nvSpPr>
        <p:spPr bwMode="auto">
          <a:xfrm>
            <a:off x="0" y="6096000"/>
            <a:ext cx="9180513" cy="762000"/>
          </a:xfrm>
          <a:prstGeom prst="rect">
            <a:avLst/>
          </a:prstGeom>
          <a:solidFill>
            <a:srgbClr val="FFAB03"/>
          </a:solidFill>
          <a:ln w="12700">
            <a:noFill/>
            <a:miter lim="800000"/>
            <a:headEnd/>
            <a:tailEnd/>
          </a:ln>
          <a:effectLst/>
        </p:spPr>
        <p:txBody>
          <a:bodyPr wrap="none" anchor="ctr"/>
          <a:lstStyle/>
          <a:p>
            <a:pPr algn="r" eaLnBrk="0" hangingPunct="0">
              <a:defRPr/>
            </a:pPr>
            <a:endParaRPr lang="en-US" sz="2400">
              <a:solidFill>
                <a:schemeClr val="bg2"/>
              </a:solidFill>
              <a:latin typeface="Times New Roman" pitchFamily="18" charset="0"/>
            </a:endParaRPr>
          </a:p>
        </p:txBody>
      </p:sp>
      <p:pic>
        <p:nvPicPr>
          <p:cNvPr id="4" name="Picture 4"/>
          <p:cNvPicPr>
            <a:picLocks noChangeAspect="1" noChangeArrowheads="1"/>
          </p:cNvPicPr>
          <p:nvPr/>
        </p:nvPicPr>
        <p:blipFill>
          <a:blip r:embed="rId2" cstate="print"/>
          <a:srcRect/>
          <a:stretch>
            <a:fillRect/>
          </a:stretch>
        </p:blipFill>
        <p:spPr bwMode="auto">
          <a:xfrm>
            <a:off x="6300788" y="5237163"/>
            <a:ext cx="2698750" cy="639762"/>
          </a:xfrm>
          <a:prstGeom prst="rect">
            <a:avLst/>
          </a:prstGeom>
          <a:noFill/>
          <a:ln w="9525">
            <a:noFill/>
            <a:miter lim="800000"/>
            <a:headEnd/>
            <a:tailEnd/>
          </a:ln>
        </p:spPr>
      </p:pic>
      <p:pic>
        <p:nvPicPr>
          <p:cNvPr id="5" name="Picture 5" descr="A4_Blue"/>
          <p:cNvPicPr>
            <a:picLocks noChangeAspect="1" noChangeArrowheads="1"/>
          </p:cNvPicPr>
          <p:nvPr/>
        </p:nvPicPr>
        <p:blipFill>
          <a:blip r:embed="rId3" cstate="print"/>
          <a:srcRect/>
          <a:stretch>
            <a:fillRect/>
          </a:stretch>
        </p:blipFill>
        <p:spPr bwMode="auto">
          <a:xfrm>
            <a:off x="179388" y="4652963"/>
            <a:ext cx="1279525" cy="1279525"/>
          </a:xfrm>
          <a:prstGeom prst="rect">
            <a:avLst/>
          </a:prstGeom>
          <a:noFill/>
          <a:ln w="9525">
            <a:noFill/>
            <a:miter lim="800000"/>
            <a:headEnd/>
            <a:tailEnd/>
          </a:ln>
        </p:spPr>
      </p:pic>
      <p:sp>
        <p:nvSpPr>
          <p:cNvPr id="695298" name="Rectangle 2"/>
          <p:cNvSpPr>
            <a:spLocks noGrp="1" noChangeArrowheads="1"/>
          </p:cNvSpPr>
          <p:nvPr>
            <p:ph type="ctrTitle"/>
          </p:nvPr>
        </p:nvSpPr>
        <p:spPr>
          <a:xfrm>
            <a:off x="685800" y="2130425"/>
            <a:ext cx="7772400" cy="1470025"/>
          </a:xfrm>
        </p:spPr>
        <p:txBody>
          <a:bodyPr/>
          <a:lstStyle>
            <a:lvl1pPr algn="ctr">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6063" y="333375"/>
            <a:ext cx="2090737" cy="57927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23850" y="333375"/>
            <a:ext cx="6119813" cy="57927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23850" y="333375"/>
            <a:ext cx="7138988" cy="77787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23850" y="333375"/>
            <a:ext cx="7138988" cy="777875"/>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pPr lvl="0"/>
            <a:endParaRPr lang="en-US" noProof="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23850" y="333375"/>
            <a:ext cx="7138988" cy="7778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19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 Second Level</a:t>
            </a:r>
          </a:p>
          <a:p>
            <a:pPr lvl="2"/>
            <a:r>
              <a:rPr lang="en-AU" smtClean="0"/>
              <a:t>Third Level</a:t>
            </a:r>
          </a:p>
          <a:p>
            <a:pPr lvl="3"/>
            <a:r>
              <a:rPr lang="en-AU" smtClean="0"/>
              <a:t>Fourth Level</a:t>
            </a:r>
          </a:p>
          <a:p>
            <a:pPr lvl="4"/>
            <a:r>
              <a:rPr lang="en-AU" smtClean="0"/>
              <a:t>Fifth Level</a:t>
            </a:r>
          </a:p>
        </p:txBody>
      </p:sp>
      <p:sp>
        <p:nvSpPr>
          <p:cNvPr id="694276" name="Rectangle 4"/>
          <p:cNvSpPr>
            <a:spLocks noChangeArrowheads="1"/>
          </p:cNvSpPr>
          <p:nvPr/>
        </p:nvSpPr>
        <p:spPr bwMode="auto">
          <a:xfrm>
            <a:off x="0" y="6096000"/>
            <a:ext cx="9180513" cy="762000"/>
          </a:xfrm>
          <a:prstGeom prst="rect">
            <a:avLst/>
          </a:prstGeom>
          <a:solidFill>
            <a:srgbClr val="FFAB03"/>
          </a:solidFill>
          <a:ln w="12700">
            <a:noFill/>
            <a:miter lim="800000"/>
            <a:headEnd/>
            <a:tailEnd/>
          </a:ln>
          <a:effectLst/>
        </p:spPr>
        <p:txBody>
          <a:bodyPr wrap="none" anchor="ctr"/>
          <a:lstStyle/>
          <a:p>
            <a:pPr algn="r" eaLnBrk="0" hangingPunct="0">
              <a:defRPr/>
            </a:pPr>
            <a:endParaRPr lang="en-US" sz="2400">
              <a:solidFill>
                <a:schemeClr val="bg2"/>
              </a:solidFill>
              <a:latin typeface="Times New Roman" pitchFamily="18" charset="0"/>
            </a:endParaRPr>
          </a:p>
        </p:txBody>
      </p:sp>
      <p:sp>
        <p:nvSpPr>
          <p:cNvPr id="694277" name="Rectangle 5"/>
          <p:cNvSpPr>
            <a:spLocks noChangeArrowheads="1"/>
          </p:cNvSpPr>
          <p:nvPr/>
        </p:nvSpPr>
        <p:spPr bwMode="auto">
          <a:xfrm>
            <a:off x="0" y="981075"/>
            <a:ext cx="6156325" cy="215900"/>
          </a:xfrm>
          <a:prstGeom prst="rect">
            <a:avLst/>
          </a:prstGeom>
          <a:solidFill>
            <a:srgbClr val="FFAB03"/>
          </a:solidFill>
          <a:ln w="12700">
            <a:noFill/>
            <a:miter lim="800000"/>
            <a:headEnd/>
            <a:tailEnd/>
          </a:ln>
          <a:effectLst/>
        </p:spPr>
        <p:txBody>
          <a:bodyPr wrap="none" anchor="ctr"/>
          <a:lstStyle/>
          <a:p>
            <a:pPr algn="r" eaLnBrk="0" hangingPunct="0">
              <a:defRPr/>
            </a:pPr>
            <a:endParaRPr lang="en-US" sz="1400">
              <a:solidFill>
                <a:schemeClr val="bg2"/>
              </a:solidFill>
              <a:latin typeface="Lucida Sans Unicode" pitchFamily="34" charset="0"/>
            </a:endParaRPr>
          </a:p>
        </p:txBody>
      </p:sp>
      <p:sp>
        <p:nvSpPr>
          <p:cNvPr id="694278" name="Text Box 6"/>
          <p:cNvSpPr txBox="1">
            <a:spLocks noChangeArrowheads="1"/>
          </p:cNvSpPr>
          <p:nvPr/>
        </p:nvSpPr>
        <p:spPr bwMode="auto">
          <a:xfrm>
            <a:off x="5364163" y="6237288"/>
            <a:ext cx="3455987" cy="366712"/>
          </a:xfrm>
          <a:prstGeom prst="rect">
            <a:avLst/>
          </a:prstGeom>
          <a:noFill/>
          <a:ln w="9525">
            <a:noFill/>
            <a:miter lim="800000"/>
            <a:headEnd/>
            <a:tailEnd/>
          </a:ln>
          <a:effectLst/>
        </p:spPr>
        <p:txBody>
          <a:bodyPr>
            <a:spAutoFit/>
          </a:bodyPr>
          <a:lstStyle/>
          <a:p>
            <a:pPr algn="r">
              <a:spcBef>
                <a:spcPct val="50000"/>
              </a:spcBef>
              <a:defRPr/>
            </a:pPr>
            <a:r>
              <a:rPr lang="en-US"/>
              <a:t>www.melbourneinstitute.com</a:t>
            </a:r>
          </a:p>
        </p:txBody>
      </p:sp>
    </p:spTree>
  </p:cSld>
  <p:clrMap bg1="lt1" tx1="dk1" bg2="lt2" tx2="dk2" accent1="accent1" accent2="accent2" accent3="accent3" accent4="accent4" accent5="accent5" accent6="accent6" hlink="hlink" folHlink="folHlink"/>
  <p:sldLayoutIdLst>
    <p:sldLayoutId id="2147483723"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iming>
    <p:tnLst>
      <p:par>
        <p:cTn id="1" dur="indefinite" restart="never" nodeType="tmRoot"/>
      </p:par>
    </p:tnLst>
  </p:timing>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2"/>
        </a:buClr>
        <a:buFont typeface="Wingdings" pitchFamily="2" charset="2"/>
        <a:buChar char="§"/>
        <a:defRPr sz="30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latin typeface="+mn-lt"/>
        </a:defRPr>
      </a:lvl3pPr>
      <a:lvl4pPr marL="1600200" indent="-228600" algn="l" rtl="0" eaLnBrk="0" fontAlgn="base" hangingPunct="0">
        <a:spcBef>
          <a:spcPct val="20000"/>
        </a:spcBef>
        <a:spcAft>
          <a:spcPct val="0"/>
        </a:spcAft>
        <a:buClr>
          <a:schemeClr val="accent2"/>
        </a:buClr>
        <a:buFont typeface="Arial" charset="0"/>
        <a:buChar char="–"/>
        <a:defRPr sz="2000">
          <a:solidFill>
            <a:schemeClr val="tx1"/>
          </a:solidFill>
          <a:latin typeface="+mn-lt"/>
        </a:defRPr>
      </a:lvl4pPr>
      <a:lvl5pPr marL="2057400" indent="-228600" algn="l" rtl="0" eaLnBrk="0" fontAlgn="base" hangingPunct="0">
        <a:spcBef>
          <a:spcPct val="20000"/>
        </a:spcBef>
        <a:spcAft>
          <a:spcPct val="0"/>
        </a:spcAft>
        <a:buClr>
          <a:schemeClr val="accent2"/>
        </a:buClr>
        <a:buFont typeface="Arial" charset="0"/>
        <a:buChar char="»"/>
        <a:defRPr>
          <a:solidFill>
            <a:schemeClr val="tx1"/>
          </a:solidFill>
          <a:latin typeface="+mn-lt"/>
        </a:defRPr>
      </a:lvl5pPr>
      <a:lvl6pPr marL="2514600" indent="-228600" algn="l" rtl="0" fontAlgn="base">
        <a:spcBef>
          <a:spcPct val="20000"/>
        </a:spcBef>
        <a:spcAft>
          <a:spcPct val="0"/>
        </a:spcAft>
        <a:buClr>
          <a:schemeClr val="accent2"/>
        </a:buClr>
        <a:buFont typeface="Arial" charset="0"/>
        <a:buChar char="»"/>
        <a:defRPr>
          <a:solidFill>
            <a:schemeClr val="tx1"/>
          </a:solidFill>
          <a:latin typeface="+mn-lt"/>
        </a:defRPr>
      </a:lvl6pPr>
      <a:lvl7pPr marL="2971800" indent="-228600" algn="l" rtl="0" fontAlgn="base">
        <a:spcBef>
          <a:spcPct val="20000"/>
        </a:spcBef>
        <a:spcAft>
          <a:spcPct val="0"/>
        </a:spcAft>
        <a:buClr>
          <a:schemeClr val="accent2"/>
        </a:buClr>
        <a:buFont typeface="Arial" charset="0"/>
        <a:buChar char="»"/>
        <a:defRPr>
          <a:solidFill>
            <a:schemeClr val="tx1"/>
          </a:solidFill>
          <a:latin typeface="+mn-lt"/>
        </a:defRPr>
      </a:lvl7pPr>
      <a:lvl8pPr marL="3429000" indent="-228600" algn="l" rtl="0" fontAlgn="base">
        <a:spcBef>
          <a:spcPct val="20000"/>
        </a:spcBef>
        <a:spcAft>
          <a:spcPct val="0"/>
        </a:spcAft>
        <a:buClr>
          <a:schemeClr val="accent2"/>
        </a:buClr>
        <a:buFont typeface="Arial" charset="0"/>
        <a:buChar char="»"/>
        <a:defRPr>
          <a:solidFill>
            <a:schemeClr val="tx1"/>
          </a:solidFill>
          <a:latin typeface="+mn-lt"/>
        </a:defRPr>
      </a:lvl8pPr>
      <a:lvl9pPr marL="3886200" indent="-228600" algn="l" rtl="0" fontAlgn="base">
        <a:spcBef>
          <a:spcPct val="20000"/>
        </a:spcBef>
        <a:spcAft>
          <a:spcPct val="0"/>
        </a:spcAft>
        <a:buClr>
          <a:schemeClr val="accent2"/>
        </a:buClr>
        <a:buFont typeface="Arial" charset="0"/>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457200" y="1143000"/>
            <a:ext cx="8077200" cy="2362200"/>
          </a:xfrm>
        </p:spPr>
        <p:txBody>
          <a:bodyPr/>
          <a:lstStyle/>
          <a:p>
            <a:pPr eaLnBrk="1" hangingPunct="1"/>
            <a:r>
              <a:rPr lang="en-AU" sz="4000" dirty="0" smtClean="0"/>
              <a:t>The Development of a Successful Household Panel Survey:</a:t>
            </a:r>
            <a:br>
              <a:rPr lang="en-AU" sz="4000" dirty="0" smtClean="0"/>
            </a:br>
            <a:r>
              <a:rPr lang="en-AU" sz="4000" dirty="0" smtClean="0"/>
              <a:t>The HILDA Experience</a:t>
            </a:r>
          </a:p>
        </p:txBody>
      </p:sp>
      <p:sp>
        <p:nvSpPr>
          <p:cNvPr id="10243" name="Rectangle 4"/>
          <p:cNvSpPr>
            <a:spLocks noChangeArrowheads="1"/>
          </p:cNvSpPr>
          <p:nvPr/>
        </p:nvSpPr>
        <p:spPr bwMode="auto">
          <a:xfrm>
            <a:off x="0" y="3657600"/>
            <a:ext cx="9144000" cy="685800"/>
          </a:xfrm>
          <a:prstGeom prst="rect">
            <a:avLst/>
          </a:prstGeom>
          <a:noFill/>
          <a:ln w="12700">
            <a:noFill/>
            <a:miter lim="800000"/>
            <a:headEnd/>
            <a:tailEnd/>
          </a:ln>
        </p:spPr>
        <p:txBody>
          <a:bodyPr lIns="92075" tIns="46038" rIns="92075" bIns="46038"/>
          <a:lstStyle/>
          <a:p>
            <a:pPr algn="ctr">
              <a:spcBef>
                <a:spcPct val="20000"/>
              </a:spcBef>
              <a:buClr>
                <a:schemeClr val="accent2"/>
              </a:buClr>
              <a:buFont typeface="Wingdings" pitchFamily="2" charset="2"/>
              <a:buNone/>
            </a:pPr>
            <a:r>
              <a:rPr lang="en-AU" sz="3000"/>
              <a:t>Mark Wooden</a:t>
            </a:r>
          </a:p>
          <a:p>
            <a:pPr algn="ctr">
              <a:lnSpc>
                <a:spcPct val="50000"/>
              </a:lnSpc>
              <a:spcBef>
                <a:spcPct val="20000"/>
              </a:spcBef>
              <a:buClr>
                <a:schemeClr val="accent2"/>
              </a:buClr>
              <a:buFont typeface="Wingdings" pitchFamily="2" charset="2"/>
              <a:buNone/>
            </a:pPr>
            <a:r>
              <a:rPr lang="en-AU" sz="1900"/>
              <a:t>Project Director, HILDA Survey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Response in 2011 was better</a:t>
            </a:r>
            <a:endParaRPr lang="en-US" i="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lstStyle/>
          <a:p>
            <a:pPr eaLnBrk="1" hangingPunct="1"/>
            <a:r>
              <a:rPr lang="en-US" i="1" dirty="0" smtClean="0"/>
              <a:t>Retention is High</a:t>
            </a:r>
            <a:r>
              <a:rPr lang="en-US" sz="3200" i="1" dirty="0" smtClean="0"/>
              <a:t/>
            </a:r>
            <a:br>
              <a:rPr lang="en-US" sz="3200" i="1" dirty="0" smtClean="0"/>
            </a:br>
            <a:r>
              <a:rPr lang="en-US" sz="2000" i="1" dirty="0" smtClean="0"/>
              <a:t>(Annual Re-interview </a:t>
            </a:r>
            <a:r>
              <a:rPr lang="en-US" sz="2000" i="1" dirty="0" smtClean="0"/>
              <a:t>Rates: HILDA</a:t>
            </a:r>
            <a:r>
              <a:rPr lang="en-US" sz="2000" i="1" dirty="0" smtClean="0"/>
              <a:t>, BHPS &amp; </a:t>
            </a:r>
            <a:r>
              <a:rPr lang="en-US" sz="2000" i="1" dirty="0" smtClean="0"/>
              <a:t>GSOEP)</a:t>
            </a:r>
            <a:endParaRPr lang="en-US" sz="2000" i="1" dirty="0" smtClean="0"/>
          </a:p>
        </p:txBody>
      </p:sp>
      <p:graphicFrame>
        <p:nvGraphicFramePr>
          <p:cNvPr id="4" name="Object 3"/>
          <p:cNvGraphicFramePr>
            <a:graphicFrameLocks noGrp="1" noChangeAspect="1"/>
          </p:cNvGraphicFramePr>
          <p:nvPr>
            <p:ph idx="1"/>
          </p:nvPr>
        </p:nvGraphicFramePr>
        <p:xfrm>
          <a:off x="939800" y="1625600"/>
          <a:ext cx="7239000" cy="39973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lstStyle/>
          <a:p>
            <a:pPr eaLnBrk="1" hangingPunct="1"/>
            <a:r>
              <a:rPr lang="en-US" i="1" dirty="0" smtClean="0"/>
              <a:t>Retention is High</a:t>
            </a:r>
            <a:r>
              <a:rPr lang="en-US" sz="3200" i="1" dirty="0" smtClean="0"/>
              <a:t/>
            </a:r>
            <a:br>
              <a:rPr lang="en-US" sz="3200" i="1" dirty="0" smtClean="0"/>
            </a:br>
            <a:r>
              <a:rPr lang="en-US" sz="2000" i="1" dirty="0" smtClean="0"/>
              <a:t>(Annual Re-interview Rates: HILDA, BHPS &amp; GSOEP)</a:t>
            </a:r>
            <a:endParaRPr lang="en-US" sz="2000" i="1" dirty="0" smtClean="0"/>
          </a:p>
        </p:txBody>
      </p:sp>
      <p:graphicFrame>
        <p:nvGraphicFramePr>
          <p:cNvPr id="4" name="Object 3"/>
          <p:cNvGraphicFramePr>
            <a:graphicFrameLocks noGrp="1" noChangeAspect="1"/>
          </p:cNvGraphicFramePr>
          <p:nvPr>
            <p:ph idx="1"/>
          </p:nvPr>
        </p:nvGraphicFramePr>
        <p:xfrm>
          <a:off x="939800" y="1625600"/>
          <a:ext cx="7239000" cy="39973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4"/>
          <p:cNvSpPr>
            <a:spLocks noGrp="1" noChangeArrowheads="1"/>
          </p:cNvSpPr>
          <p:nvPr>
            <p:ph type="title"/>
          </p:nvPr>
        </p:nvSpPr>
        <p:spPr/>
        <p:txBody>
          <a:bodyPr/>
          <a:lstStyle/>
          <a:p>
            <a:r>
              <a:rPr lang="en-US" i="1" smtClean="0"/>
              <a:t>Fieldwork Outcomes: W1 Adults</a:t>
            </a:r>
          </a:p>
        </p:txBody>
      </p:sp>
      <p:graphicFrame>
        <p:nvGraphicFramePr>
          <p:cNvPr id="4" name="Object 5"/>
          <p:cNvGraphicFramePr>
            <a:graphicFrameLocks noGrp="1" noChangeAspect="1"/>
          </p:cNvGraphicFramePr>
          <p:nvPr>
            <p:ph type="chart" idx="1"/>
          </p:nvPr>
        </p:nvGraphicFramePr>
        <p:xfrm>
          <a:off x="565150" y="1701800"/>
          <a:ext cx="8012113" cy="43227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i="1" smtClean="0"/>
              <a:t>Tracking Movers</a:t>
            </a:r>
          </a:p>
        </p:txBody>
      </p:sp>
      <p:sp>
        <p:nvSpPr>
          <p:cNvPr id="477187" name="Rectangle 3"/>
          <p:cNvSpPr>
            <a:spLocks noGrp="1" noChangeArrowheads="1"/>
          </p:cNvSpPr>
          <p:nvPr>
            <p:ph type="body" idx="1"/>
          </p:nvPr>
        </p:nvSpPr>
        <p:spPr>
          <a:xfrm>
            <a:off x="179388" y="1268413"/>
            <a:ext cx="8507412" cy="4857750"/>
          </a:xfrm>
        </p:spPr>
        <p:txBody>
          <a:bodyPr/>
          <a:lstStyle/>
          <a:p>
            <a:pPr marL="0" indent="0" algn="ctr">
              <a:lnSpc>
                <a:spcPct val="90000"/>
              </a:lnSpc>
              <a:buFont typeface="Wingdings" pitchFamily="2" charset="2"/>
              <a:buNone/>
              <a:defRPr/>
            </a:pPr>
            <a:r>
              <a:rPr lang="en-US" sz="3200" i="1" dirty="0" smtClean="0"/>
              <a:t>22-23% of all </a:t>
            </a:r>
            <a:r>
              <a:rPr lang="en-US" sz="3200" i="1" dirty="0" err="1" smtClean="0"/>
              <a:t>hh’s</a:t>
            </a:r>
            <a:r>
              <a:rPr lang="en-US" sz="3200" i="1" dirty="0" smtClean="0"/>
              <a:t> change address b/w </a:t>
            </a:r>
            <a:br>
              <a:rPr lang="en-US" sz="3200" i="1" dirty="0" smtClean="0"/>
            </a:br>
            <a:r>
              <a:rPr lang="en-US" sz="3200" i="1" dirty="0" smtClean="0"/>
              <a:t>each survey wave</a:t>
            </a:r>
          </a:p>
          <a:p>
            <a:pPr marL="534988" indent="-534988">
              <a:lnSpc>
                <a:spcPct val="90000"/>
              </a:lnSpc>
              <a:defRPr/>
            </a:pPr>
            <a:r>
              <a:rPr lang="en-US" sz="2400" dirty="0" smtClean="0"/>
              <a:t>Pre-field </a:t>
            </a:r>
            <a:r>
              <a:rPr lang="en-US" sz="2400" dirty="0"/>
              <a:t>office activity</a:t>
            </a:r>
          </a:p>
          <a:p>
            <a:pPr marL="1435100" lvl="1" indent="-533400">
              <a:lnSpc>
                <a:spcPct val="90000"/>
              </a:lnSpc>
              <a:defRPr/>
            </a:pPr>
            <a:r>
              <a:rPr lang="en-US" sz="2000" dirty="0"/>
              <a:t>Notifications (1800#, change of address card, email)</a:t>
            </a:r>
          </a:p>
          <a:p>
            <a:pPr marL="1435100" lvl="1" indent="-533400">
              <a:lnSpc>
                <a:spcPct val="90000"/>
              </a:lnSpc>
              <a:defRPr/>
            </a:pPr>
            <a:r>
              <a:rPr lang="en-US" sz="2000" dirty="0"/>
              <a:t>Matching to Australia Post</a:t>
            </a:r>
          </a:p>
          <a:p>
            <a:pPr marL="1435100" lvl="1" indent="-533400">
              <a:lnSpc>
                <a:spcPct val="90000"/>
              </a:lnSpc>
              <a:defRPr/>
            </a:pPr>
            <a:r>
              <a:rPr lang="en-US" sz="2000" dirty="0"/>
              <a:t>Returns to sender</a:t>
            </a:r>
          </a:p>
          <a:p>
            <a:pPr marL="1435100" lvl="1" indent="-533400">
              <a:lnSpc>
                <a:spcPct val="90000"/>
              </a:lnSpc>
              <a:defRPr/>
            </a:pPr>
            <a:r>
              <a:rPr lang="en-US" sz="2000" dirty="0"/>
              <a:t>Move indicator variable</a:t>
            </a:r>
          </a:p>
          <a:p>
            <a:pPr marL="534988" indent="-534988">
              <a:lnSpc>
                <a:spcPct val="90000"/>
              </a:lnSpc>
              <a:defRPr/>
            </a:pPr>
            <a:r>
              <a:rPr lang="en-US" sz="2400" dirty="0"/>
              <a:t>Other household members</a:t>
            </a:r>
          </a:p>
          <a:p>
            <a:pPr marL="534988" indent="-534988">
              <a:lnSpc>
                <a:spcPct val="90000"/>
              </a:lnSpc>
              <a:defRPr/>
            </a:pPr>
            <a:r>
              <a:rPr lang="en-US" sz="2400" dirty="0"/>
              <a:t>Contact information collected at previous </a:t>
            </a:r>
            <a:r>
              <a:rPr lang="en-US" sz="2400" dirty="0" err="1"/>
              <a:t>ivw</a:t>
            </a:r>
            <a:endParaRPr lang="en-US" sz="2400" dirty="0"/>
          </a:p>
          <a:p>
            <a:pPr marL="534988" indent="-534988">
              <a:lnSpc>
                <a:spcPct val="90000"/>
              </a:lnSpc>
              <a:defRPr/>
            </a:pPr>
            <a:r>
              <a:rPr lang="en-US" sz="2400" dirty="0" err="1"/>
              <a:t>Neighbours</a:t>
            </a:r>
            <a:endParaRPr lang="en-US" sz="2400" dirty="0"/>
          </a:p>
          <a:p>
            <a:pPr marL="534988" indent="-534988">
              <a:lnSpc>
                <a:spcPct val="90000"/>
              </a:lnSpc>
              <a:defRPr/>
            </a:pPr>
            <a:r>
              <a:rPr lang="en-US" sz="2400" dirty="0"/>
              <a:t>Other community </a:t>
            </a:r>
            <a:r>
              <a:rPr lang="en-US" sz="2400" dirty="0" smtClean="0"/>
              <a:t>resources</a:t>
            </a:r>
          </a:p>
          <a:p>
            <a:pPr marL="534988" indent="-534988">
              <a:lnSpc>
                <a:spcPct val="90000"/>
              </a:lnSpc>
              <a:defRPr/>
            </a:pPr>
            <a:r>
              <a:rPr lang="en-US" sz="2400" dirty="0"/>
              <a:t>Online White Pages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71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718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7718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7718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7718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7718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77187">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77187">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77187">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77187">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7718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7187"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i="1" smtClean="0"/>
              <a:t>Minimising Refusals</a:t>
            </a:r>
          </a:p>
        </p:txBody>
      </p:sp>
      <p:sp>
        <p:nvSpPr>
          <p:cNvPr id="1363971" name="Rectangle 3"/>
          <p:cNvSpPr>
            <a:spLocks noGrp="1" noChangeArrowheads="1"/>
          </p:cNvSpPr>
          <p:nvPr>
            <p:ph type="body" idx="1"/>
          </p:nvPr>
        </p:nvSpPr>
        <p:spPr>
          <a:xfrm>
            <a:off x="457200" y="1219200"/>
            <a:ext cx="8229600" cy="4724400"/>
          </a:xfrm>
        </p:spPr>
        <p:txBody>
          <a:bodyPr/>
          <a:lstStyle/>
          <a:p>
            <a:pPr>
              <a:lnSpc>
                <a:spcPct val="90000"/>
              </a:lnSpc>
              <a:buFont typeface="Wingdings" pitchFamily="2" charset="2"/>
              <a:buNone/>
            </a:pPr>
            <a:r>
              <a:rPr lang="en-US" u="sng" dirty="0" smtClean="0"/>
              <a:t>MARKETING / RESPONDENT ENGAGEMENT</a:t>
            </a:r>
          </a:p>
          <a:p>
            <a:pPr>
              <a:lnSpc>
                <a:spcPct val="90000"/>
              </a:lnSpc>
            </a:pPr>
            <a:r>
              <a:rPr lang="en-US" sz="2800" dirty="0" smtClean="0"/>
              <a:t>PAL and brochure, newsletter / Stat report</a:t>
            </a:r>
          </a:p>
          <a:p>
            <a:pPr>
              <a:lnSpc>
                <a:spcPct val="90000"/>
              </a:lnSpc>
            </a:pPr>
            <a:r>
              <a:rPr lang="en-US" sz="2800" dirty="0" smtClean="0"/>
              <a:t>1800 number</a:t>
            </a:r>
          </a:p>
          <a:p>
            <a:pPr>
              <a:lnSpc>
                <a:spcPct val="90000"/>
              </a:lnSpc>
              <a:buFont typeface="Wingdings" pitchFamily="2" charset="2"/>
              <a:buNone/>
            </a:pPr>
            <a:r>
              <a:rPr lang="en-US" u="sng" dirty="0" smtClean="0"/>
              <a:t>PERSISTENCE</a:t>
            </a:r>
          </a:p>
          <a:p>
            <a:pPr>
              <a:lnSpc>
                <a:spcPct val="90000"/>
              </a:lnSpc>
            </a:pPr>
            <a:r>
              <a:rPr lang="en-US" sz="2800" dirty="0" smtClean="0"/>
              <a:t>2-3 stage fieldwork</a:t>
            </a:r>
          </a:p>
          <a:p>
            <a:pPr>
              <a:lnSpc>
                <a:spcPct val="90000"/>
              </a:lnSpc>
            </a:pPr>
            <a:r>
              <a:rPr lang="en-US" sz="2800" dirty="0" smtClean="0"/>
              <a:t>NRs re-issued in later waves</a:t>
            </a:r>
          </a:p>
          <a:p>
            <a:pPr>
              <a:lnSpc>
                <a:spcPct val="90000"/>
              </a:lnSpc>
              <a:buFont typeface="Wingdings" pitchFamily="2" charset="2"/>
              <a:buNone/>
            </a:pPr>
            <a:r>
              <a:rPr lang="en-US" u="sng" dirty="0" smtClean="0"/>
              <a:t>GOOD PEOPLE</a:t>
            </a:r>
          </a:p>
          <a:p>
            <a:pPr>
              <a:lnSpc>
                <a:spcPct val="90000"/>
              </a:lnSpc>
            </a:pPr>
            <a:r>
              <a:rPr lang="en-US" sz="2800" dirty="0" smtClean="0"/>
              <a:t>Selection and continuity of interviewers </a:t>
            </a:r>
          </a:p>
          <a:p>
            <a:pPr>
              <a:lnSpc>
                <a:spcPct val="90000"/>
              </a:lnSpc>
            </a:pPr>
            <a:r>
              <a:rPr lang="en-US" sz="2800" dirty="0" smtClean="0"/>
              <a:t>Training / interviewer engagement</a:t>
            </a:r>
          </a:p>
          <a:p>
            <a:pPr>
              <a:lnSpc>
                <a:spcPct val="90000"/>
              </a:lnSpc>
              <a:buFont typeface="Wingdings" pitchFamily="2" charset="2"/>
              <a:buNone/>
            </a:pPr>
            <a:r>
              <a:rPr lang="en-US" u="sng" dirty="0" smtClean="0"/>
              <a:t>RESPONDENT INCENTIVES</a:t>
            </a:r>
            <a:endParaRPr lang="en-US" u="sng"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6397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6397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6397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6397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6397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6397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63971">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63971">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63971">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6397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3971"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Data User Numbers</a:t>
            </a:r>
            <a:endParaRPr lang="en-US" i="1" dirty="0"/>
          </a:p>
        </p:txBody>
      </p:sp>
      <p:graphicFrame>
        <p:nvGraphicFramePr>
          <p:cNvPr id="4" name="Content Placeholder 3"/>
          <p:cNvGraphicFramePr>
            <a:graphicFrameLocks noGrp="1"/>
          </p:cNvGraphicFramePr>
          <p:nvPr>
            <p:ph idx="1"/>
          </p:nvPr>
        </p:nvGraphicFramePr>
        <p:xfrm>
          <a:off x="457200" y="1600200"/>
          <a:ext cx="8229600" cy="407924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n-US" dirty="0" smtClean="0">
                          <a:solidFill>
                            <a:schemeClr val="tx1"/>
                          </a:solidFill>
                        </a:rPr>
                        <a:t>Release</a:t>
                      </a:r>
                      <a:endParaRPr lang="en-US" dirty="0">
                        <a:solidFill>
                          <a:schemeClr val="tx1"/>
                        </a:solidFill>
                      </a:endParaRPr>
                    </a:p>
                  </a:txBody>
                  <a:tcPr/>
                </a:tc>
                <a:tc>
                  <a:txBody>
                    <a:bodyPr/>
                    <a:lstStyle/>
                    <a:p>
                      <a:pPr algn="ctr"/>
                      <a:r>
                        <a:rPr lang="en-US" dirty="0" smtClean="0">
                          <a:solidFill>
                            <a:schemeClr val="tx1"/>
                          </a:solidFill>
                        </a:rPr>
                        <a:t>Total data orders</a:t>
                      </a:r>
                      <a:endParaRPr lang="en-US" dirty="0">
                        <a:solidFill>
                          <a:schemeClr val="tx1"/>
                        </a:solidFill>
                      </a:endParaRPr>
                    </a:p>
                  </a:txBody>
                  <a:tcPr/>
                </a:tc>
                <a:tc>
                  <a:txBody>
                    <a:bodyPr/>
                    <a:lstStyle/>
                    <a:p>
                      <a:pPr algn="ctr"/>
                      <a:r>
                        <a:rPr lang="en-US" dirty="0" smtClean="0">
                          <a:solidFill>
                            <a:schemeClr val="tx1"/>
                          </a:solidFill>
                        </a:rPr>
                        <a:t>New</a:t>
                      </a:r>
                      <a:r>
                        <a:rPr lang="en-US" baseline="0" dirty="0" smtClean="0">
                          <a:solidFill>
                            <a:schemeClr val="tx1"/>
                          </a:solidFill>
                        </a:rPr>
                        <a:t> users</a:t>
                      </a:r>
                      <a:endParaRPr lang="en-US" dirty="0">
                        <a:solidFill>
                          <a:schemeClr val="tx1"/>
                        </a:solidFill>
                      </a:endParaRPr>
                    </a:p>
                  </a:txBody>
                  <a:tcPr/>
                </a:tc>
                <a:tc>
                  <a:txBody>
                    <a:bodyPr/>
                    <a:lstStyle/>
                    <a:p>
                      <a:pPr algn="ctr"/>
                      <a:r>
                        <a:rPr lang="en-US" dirty="0" smtClean="0">
                          <a:solidFill>
                            <a:schemeClr val="tx1"/>
                          </a:solidFill>
                        </a:rPr>
                        <a:t>Cumulative total</a:t>
                      </a:r>
                      <a:endParaRPr lang="en-US" dirty="0">
                        <a:solidFill>
                          <a:schemeClr val="tx1"/>
                        </a:solidFill>
                      </a:endParaRPr>
                    </a:p>
                  </a:txBody>
                  <a:tcPr/>
                </a:tc>
              </a:tr>
              <a:tr h="370840">
                <a:tc>
                  <a:txBody>
                    <a:bodyPr/>
                    <a:lstStyle/>
                    <a:p>
                      <a:r>
                        <a:rPr lang="en-US" dirty="0" smtClean="0"/>
                        <a:t>1</a:t>
                      </a:r>
                      <a:endParaRPr lang="en-US" dirty="0"/>
                    </a:p>
                  </a:txBody>
                  <a:tcPr/>
                </a:tc>
                <a:tc>
                  <a:txBody>
                    <a:bodyPr/>
                    <a:lstStyle/>
                    <a:p>
                      <a:pPr algn="ctr"/>
                      <a:r>
                        <a:rPr lang="en-US" dirty="0" smtClean="0"/>
                        <a:t>204</a:t>
                      </a:r>
                      <a:endParaRPr lang="en-US" dirty="0"/>
                    </a:p>
                  </a:txBody>
                  <a:tcPr/>
                </a:tc>
                <a:tc>
                  <a:txBody>
                    <a:bodyPr/>
                    <a:lstStyle/>
                    <a:p>
                      <a:pPr algn="ctr"/>
                      <a:r>
                        <a:rPr lang="en-US" dirty="0" smtClean="0"/>
                        <a:t>204</a:t>
                      </a:r>
                      <a:endParaRPr lang="en-US" dirty="0"/>
                    </a:p>
                  </a:txBody>
                  <a:tcPr/>
                </a:tc>
                <a:tc>
                  <a:txBody>
                    <a:bodyPr/>
                    <a:lstStyle/>
                    <a:p>
                      <a:pPr algn="ctr"/>
                      <a:r>
                        <a:rPr lang="en-US" dirty="0" smtClean="0"/>
                        <a:t>202</a:t>
                      </a:r>
                      <a:endParaRPr lang="en-US" dirty="0"/>
                    </a:p>
                  </a:txBody>
                  <a:tcPr/>
                </a:tc>
              </a:tr>
              <a:tr h="370840">
                <a:tc>
                  <a:txBody>
                    <a:bodyPr/>
                    <a:lstStyle/>
                    <a:p>
                      <a:r>
                        <a:rPr lang="en-US" dirty="0" smtClean="0"/>
                        <a:t>2</a:t>
                      </a:r>
                      <a:endParaRPr lang="en-US" dirty="0"/>
                    </a:p>
                  </a:txBody>
                  <a:tcPr/>
                </a:tc>
                <a:tc>
                  <a:txBody>
                    <a:bodyPr/>
                    <a:lstStyle/>
                    <a:p>
                      <a:pPr algn="ctr"/>
                      <a:r>
                        <a:rPr lang="en-US" dirty="0" smtClean="0"/>
                        <a:t>265</a:t>
                      </a:r>
                      <a:endParaRPr lang="en-US" dirty="0"/>
                    </a:p>
                  </a:txBody>
                  <a:tcPr/>
                </a:tc>
                <a:tc>
                  <a:txBody>
                    <a:bodyPr/>
                    <a:lstStyle/>
                    <a:p>
                      <a:pPr algn="ctr"/>
                      <a:r>
                        <a:rPr lang="en-US" dirty="0" smtClean="0"/>
                        <a:t>169</a:t>
                      </a:r>
                      <a:endParaRPr lang="en-US" dirty="0"/>
                    </a:p>
                  </a:txBody>
                  <a:tcPr/>
                </a:tc>
                <a:tc>
                  <a:txBody>
                    <a:bodyPr/>
                    <a:lstStyle/>
                    <a:p>
                      <a:pPr algn="ctr"/>
                      <a:r>
                        <a:rPr lang="en-US" dirty="0" smtClean="0"/>
                        <a:t>373</a:t>
                      </a:r>
                      <a:endParaRPr lang="en-US" dirty="0"/>
                    </a:p>
                  </a:txBody>
                  <a:tcPr/>
                </a:tc>
              </a:tr>
              <a:tr h="370840">
                <a:tc>
                  <a:txBody>
                    <a:bodyPr/>
                    <a:lstStyle/>
                    <a:p>
                      <a:r>
                        <a:rPr lang="en-US" dirty="0" smtClean="0"/>
                        <a:t>3</a:t>
                      </a:r>
                      <a:endParaRPr lang="en-US" dirty="0"/>
                    </a:p>
                  </a:txBody>
                  <a:tcPr/>
                </a:tc>
                <a:tc>
                  <a:txBody>
                    <a:bodyPr/>
                    <a:lstStyle/>
                    <a:p>
                      <a:pPr algn="ctr"/>
                      <a:r>
                        <a:rPr lang="en-US" dirty="0" smtClean="0"/>
                        <a:t>279</a:t>
                      </a:r>
                      <a:endParaRPr lang="en-US" dirty="0"/>
                    </a:p>
                  </a:txBody>
                  <a:tcPr/>
                </a:tc>
                <a:tc>
                  <a:txBody>
                    <a:bodyPr/>
                    <a:lstStyle/>
                    <a:p>
                      <a:pPr algn="ctr"/>
                      <a:r>
                        <a:rPr lang="en-US" dirty="0" smtClean="0"/>
                        <a:t>157</a:t>
                      </a:r>
                      <a:endParaRPr lang="en-US" dirty="0"/>
                    </a:p>
                  </a:txBody>
                  <a:tcPr/>
                </a:tc>
                <a:tc>
                  <a:txBody>
                    <a:bodyPr/>
                    <a:lstStyle/>
                    <a:p>
                      <a:pPr algn="ctr"/>
                      <a:r>
                        <a:rPr lang="en-US" dirty="0" smtClean="0"/>
                        <a:t>530</a:t>
                      </a:r>
                      <a:endParaRPr lang="en-US" dirty="0"/>
                    </a:p>
                  </a:txBody>
                  <a:tcPr/>
                </a:tc>
              </a:tr>
              <a:tr h="370840">
                <a:tc>
                  <a:txBody>
                    <a:bodyPr/>
                    <a:lstStyle/>
                    <a:p>
                      <a:r>
                        <a:rPr lang="en-US" dirty="0" smtClean="0"/>
                        <a:t>4</a:t>
                      </a:r>
                      <a:endParaRPr lang="en-US" dirty="0"/>
                    </a:p>
                  </a:txBody>
                  <a:tcPr/>
                </a:tc>
                <a:tc>
                  <a:txBody>
                    <a:bodyPr/>
                    <a:lstStyle/>
                    <a:p>
                      <a:pPr algn="ctr"/>
                      <a:r>
                        <a:rPr lang="en-US" dirty="0" smtClean="0"/>
                        <a:t>329</a:t>
                      </a:r>
                      <a:endParaRPr lang="en-US" dirty="0"/>
                    </a:p>
                  </a:txBody>
                  <a:tcPr/>
                </a:tc>
                <a:tc>
                  <a:txBody>
                    <a:bodyPr/>
                    <a:lstStyle/>
                    <a:p>
                      <a:pPr algn="ctr"/>
                      <a:r>
                        <a:rPr lang="en-US" dirty="0" smtClean="0"/>
                        <a:t>176</a:t>
                      </a:r>
                      <a:endParaRPr lang="en-US" dirty="0"/>
                    </a:p>
                  </a:txBody>
                  <a:tcPr/>
                </a:tc>
                <a:tc>
                  <a:txBody>
                    <a:bodyPr/>
                    <a:lstStyle/>
                    <a:p>
                      <a:pPr algn="ctr"/>
                      <a:r>
                        <a:rPr lang="en-US" dirty="0" smtClean="0"/>
                        <a:t>706</a:t>
                      </a:r>
                      <a:endParaRPr lang="en-US" dirty="0"/>
                    </a:p>
                  </a:txBody>
                  <a:tcPr/>
                </a:tc>
              </a:tr>
              <a:tr h="370840">
                <a:tc>
                  <a:txBody>
                    <a:bodyPr/>
                    <a:lstStyle/>
                    <a:p>
                      <a:r>
                        <a:rPr lang="en-US" dirty="0" smtClean="0"/>
                        <a:t>5</a:t>
                      </a:r>
                      <a:endParaRPr lang="en-US" dirty="0"/>
                    </a:p>
                  </a:txBody>
                  <a:tcPr/>
                </a:tc>
                <a:tc>
                  <a:txBody>
                    <a:bodyPr/>
                    <a:lstStyle/>
                    <a:p>
                      <a:pPr algn="ctr"/>
                      <a:r>
                        <a:rPr lang="en-US" dirty="0" smtClean="0"/>
                        <a:t>387</a:t>
                      </a:r>
                      <a:endParaRPr lang="en-US" dirty="0"/>
                    </a:p>
                  </a:txBody>
                  <a:tcPr/>
                </a:tc>
                <a:tc>
                  <a:txBody>
                    <a:bodyPr/>
                    <a:lstStyle/>
                    <a:p>
                      <a:pPr algn="ctr"/>
                      <a:r>
                        <a:rPr lang="en-US" dirty="0" smtClean="0"/>
                        <a:t>196</a:t>
                      </a:r>
                      <a:endParaRPr lang="en-US" dirty="0"/>
                    </a:p>
                  </a:txBody>
                  <a:tcPr/>
                </a:tc>
                <a:tc>
                  <a:txBody>
                    <a:bodyPr/>
                    <a:lstStyle/>
                    <a:p>
                      <a:pPr algn="ctr"/>
                      <a:r>
                        <a:rPr lang="en-US" dirty="0" smtClean="0"/>
                        <a:t>902</a:t>
                      </a:r>
                      <a:endParaRPr lang="en-US" dirty="0"/>
                    </a:p>
                  </a:txBody>
                  <a:tcPr/>
                </a:tc>
              </a:tr>
              <a:tr h="370840">
                <a:tc>
                  <a:txBody>
                    <a:bodyPr/>
                    <a:lstStyle/>
                    <a:p>
                      <a:r>
                        <a:rPr lang="en-US" dirty="0" smtClean="0"/>
                        <a:t>6</a:t>
                      </a:r>
                      <a:endParaRPr lang="en-US" dirty="0"/>
                    </a:p>
                  </a:txBody>
                  <a:tcPr/>
                </a:tc>
                <a:tc>
                  <a:txBody>
                    <a:bodyPr/>
                    <a:lstStyle/>
                    <a:p>
                      <a:pPr algn="ctr"/>
                      <a:r>
                        <a:rPr lang="en-US" dirty="0" smtClean="0"/>
                        <a:t>401</a:t>
                      </a:r>
                      <a:endParaRPr lang="en-US" dirty="0"/>
                    </a:p>
                  </a:txBody>
                  <a:tcPr/>
                </a:tc>
                <a:tc>
                  <a:txBody>
                    <a:bodyPr/>
                    <a:lstStyle/>
                    <a:p>
                      <a:pPr algn="ctr"/>
                      <a:r>
                        <a:rPr lang="en-US" dirty="0" smtClean="0"/>
                        <a:t>176</a:t>
                      </a:r>
                      <a:endParaRPr lang="en-US" dirty="0"/>
                    </a:p>
                  </a:txBody>
                  <a:tcPr/>
                </a:tc>
                <a:tc>
                  <a:txBody>
                    <a:bodyPr/>
                    <a:lstStyle/>
                    <a:p>
                      <a:pPr algn="ctr"/>
                      <a:r>
                        <a:rPr lang="en-US" dirty="0" smtClean="0"/>
                        <a:t>1078</a:t>
                      </a:r>
                      <a:endParaRPr lang="en-US" dirty="0"/>
                    </a:p>
                  </a:txBody>
                  <a:tcPr/>
                </a:tc>
              </a:tr>
              <a:tr h="370840">
                <a:tc>
                  <a:txBody>
                    <a:bodyPr/>
                    <a:lstStyle/>
                    <a:p>
                      <a:r>
                        <a:rPr lang="en-US" dirty="0" smtClean="0"/>
                        <a:t>7</a:t>
                      </a:r>
                      <a:endParaRPr lang="en-US" dirty="0"/>
                    </a:p>
                  </a:txBody>
                  <a:tcPr/>
                </a:tc>
                <a:tc>
                  <a:txBody>
                    <a:bodyPr/>
                    <a:lstStyle/>
                    <a:p>
                      <a:pPr algn="ctr"/>
                      <a:r>
                        <a:rPr lang="en-US" dirty="0" smtClean="0"/>
                        <a:t>455</a:t>
                      </a:r>
                      <a:endParaRPr lang="en-US" dirty="0"/>
                    </a:p>
                  </a:txBody>
                  <a:tcPr/>
                </a:tc>
                <a:tc>
                  <a:txBody>
                    <a:bodyPr/>
                    <a:lstStyle/>
                    <a:p>
                      <a:pPr algn="ctr"/>
                      <a:r>
                        <a:rPr lang="en-US" dirty="0" smtClean="0"/>
                        <a:t>199</a:t>
                      </a:r>
                      <a:endParaRPr lang="en-US" dirty="0"/>
                    </a:p>
                  </a:txBody>
                  <a:tcPr/>
                </a:tc>
                <a:tc>
                  <a:txBody>
                    <a:bodyPr/>
                    <a:lstStyle/>
                    <a:p>
                      <a:pPr algn="ctr"/>
                      <a:r>
                        <a:rPr lang="en-US" dirty="0" smtClean="0"/>
                        <a:t>1277</a:t>
                      </a:r>
                      <a:endParaRPr lang="en-US" dirty="0"/>
                    </a:p>
                  </a:txBody>
                  <a:tcPr/>
                </a:tc>
              </a:tr>
              <a:tr h="370840">
                <a:tc>
                  <a:txBody>
                    <a:bodyPr/>
                    <a:lstStyle/>
                    <a:p>
                      <a:r>
                        <a:rPr lang="en-US" dirty="0" smtClean="0"/>
                        <a:t>8</a:t>
                      </a:r>
                      <a:endParaRPr lang="en-US" dirty="0"/>
                    </a:p>
                  </a:txBody>
                  <a:tcPr/>
                </a:tc>
                <a:tc>
                  <a:txBody>
                    <a:bodyPr/>
                    <a:lstStyle/>
                    <a:p>
                      <a:pPr algn="ctr"/>
                      <a:r>
                        <a:rPr lang="en-US" dirty="0" smtClean="0"/>
                        <a:t>431</a:t>
                      </a:r>
                      <a:endParaRPr lang="en-US" dirty="0"/>
                    </a:p>
                  </a:txBody>
                  <a:tcPr/>
                </a:tc>
                <a:tc>
                  <a:txBody>
                    <a:bodyPr/>
                    <a:lstStyle/>
                    <a:p>
                      <a:pPr algn="ctr"/>
                      <a:r>
                        <a:rPr lang="en-US" dirty="0" smtClean="0"/>
                        <a:t>125</a:t>
                      </a:r>
                      <a:endParaRPr lang="en-US" dirty="0"/>
                    </a:p>
                  </a:txBody>
                  <a:tcPr/>
                </a:tc>
                <a:tc>
                  <a:txBody>
                    <a:bodyPr/>
                    <a:lstStyle/>
                    <a:p>
                      <a:pPr algn="ctr"/>
                      <a:r>
                        <a:rPr lang="en-US" dirty="0" smtClean="0"/>
                        <a:t>1402</a:t>
                      </a:r>
                      <a:endParaRPr lang="en-US" dirty="0"/>
                    </a:p>
                  </a:txBody>
                  <a:tcPr/>
                </a:tc>
              </a:tr>
              <a:tr h="370840">
                <a:tc>
                  <a:txBody>
                    <a:bodyPr/>
                    <a:lstStyle/>
                    <a:p>
                      <a:r>
                        <a:rPr lang="en-US" dirty="0" smtClean="0"/>
                        <a:t>9</a:t>
                      </a:r>
                      <a:endParaRPr lang="en-US" dirty="0"/>
                    </a:p>
                  </a:txBody>
                  <a:tcPr/>
                </a:tc>
                <a:tc>
                  <a:txBody>
                    <a:bodyPr/>
                    <a:lstStyle/>
                    <a:p>
                      <a:pPr algn="ctr"/>
                      <a:r>
                        <a:rPr lang="en-US" dirty="0" smtClean="0"/>
                        <a:t>500</a:t>
                      </a:r>
                      <a:endParaRPr lang="en-US" dirty="0"/>
                    </a:p>
                  </a:txBody>
                  <a:tcPr/>
                </a:tc>
                <a:tc>
                  <a:txBody>
                    <a:bodyPr/>
                    <a:lstStyle/>
                    <a:p>
                      <a:pPr algn="ctr"/>
                      <a:r>
                        <a:rPr lang="en-US" dirty="0" smtClean="0"/>
                        <a:t>141</a:t>
                      </a:r>
                      <a:endParaRPr lang="en-US" dirty="0"/>
                    </a:p>
                  </a:txBody>
                  <a:tcPr/>
                </a:tc>
                <a:tc>
                  <a:txBody>
                    <a:bodyPr/>
                    <a:lstStyle/>
                    <a:p>
                      <a:pPr algn="ctr"/>
                      <a:r>
                        <a:rPr lang="en-US" dirty="0" smtClean="0"/>
                        <a:t>1543</a:t>
                      </a:r>
                      <a:endParaRPr lang="en-US" dirty="0"/>
                    </a:p>
                  </a:txBody>
                  <a:tcPr/>
                </a:tc>
              </a:tr>
              <a:tr h="370840">
                <a:tc>
                  <a:txBody>
                    <a:bodyPr/>
                    <a:lstStyle/>
                    <a:p>
                      <a:r>
                        <a:rPr lang="en-US" dirty="0" smtClean="0"/>
                        <a:t>10 </a:t>
                      </a:r>
                      <a:r>
                        <a:rPr lang="en-US" sz="1400" dirty="0" smtClean="0"/>
                        <a:t>(@19 July)</a:t>
                      </a:r>
                      <a:endParaRPr lang="en-US" sz="1400" dirty="0"/>
                    </a:p>
                  </a:txBody>
                  <a:tcPr/>
                </a:tc>
                <a:tc>
                  <a:txBody>
                    <a:bodyPr/>
                    <a:lstStyle/>
                    <a:p>
                      <a:pPr algn="ctr"/>
                      <a:r>
                        <a:rPr lang="en-US" dirty="0" smtClean="0"/>
                        <a:t>426</a:t>
                      </a:r>
                      <a:endParaRPr lang="en-US" dirty="0"/>
                    </a:p>
                  </a:txBody>
                  <a:tcPr/>
                </a:tc>
                <a:tc>
                  <a:txBody>
                    <a:bodyPr/>
                    <a:lstStyle/>
                    <a:p>
                      <a:pPr algn="ctr"/>
                      <a:r>
                        <a:rPr lang="en-US" dirty="0" smtClean="0"/>
                        <a:t>132</a:t>
                      </a:r>
                      <a:endParaRPr lang="en-US" dirty="0"/>
                    </a:p>
                  </a:txBody>
                  <a:tcPr/>
                </a:tc>
                <a:tc>
                  <a:txBody>
                    <a:bodyPr/>
                    <a:lstStyle/>
                    <a:p>
                      <a:pPr algn="ctr"/>
                      <a:r>
                        <a:rPr lang="en-US" dirty="0" smtClean="0"/>
                        <a:t>1675</a:t>
                      </a:r>
                      <a:endParaRPr lang="en-US"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Publication Count</a:t>
            </a:r>
            <a:endParaRPr lang="en-US" i="1" dirty="0"/>
          </a:p>
        </p:txBody>
      </p:sp>
      <p:graphicFrame>
        <p:nvGraphicFramePr>
          <p:cNvPr id="4" name="Content Placeholder 3"/>
          <p:cNvGraphicFramePr>
            <a:graphicFrameLocks noGrp="1"/>
          </p:cNvGraphicFramePr>
          <p:nvPr>
            <p:ph idx="1"/>
          </p:nvPr>
        </p:nvGraphicFramePr>
        <p:xfrm>
          <a:off x="457200" y="1371601"/>
          <a:ext cx="8229600" cy="419837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403799">
                <a:tc>
                  <a:txBody>
                    <a:bodyPr/>
                    <a:lstStyle/>
                    <a:p>
                      <a:pPr>
                        <a:lnSpc>
                          <a:spcPct val="100000"/>
                        </a:lnSpc>
                        <a:spcBef>
                          <a:spcPts val="600"/>
                        </a:spcBef>
                        <a:spcAft>
                          <a:spcPts val="600"/>
                        </a:spcAft>
                      </a:pPr>
                      <a:r>
                        <a:rPr lang="en-US" sz="1400" i="1" baseline="0" dirty="0">
                          <a:solidFill>
                            <a:schemeClr val="tx1"/>
                          </a:solidFill>
                          <a:latin typeface="+mn-lt"/>
                          <a:ea typeface="Times New Roman"/>
                          <a:cs typeface="Times New Roman"/>
                        </a:rPr>
                        <a:t>Year</a:t>
                      </a:r>
                      <a:endParaRPr lang="en-US" sz="1400" baseline="0" dirty="0">
                        <a:solidFill>
                          <a:schemeClr val="tx1"/>
                        </a:solidFill>
                        <a:latin typeface="+mn-lt"/>
                        <a:ea typeface="Times New Roman"/>
                        <a:cs typeface="Times New Roman"/>
                      </a:endParaRPr>
                    </a:p>
                  </a:txBody>
                  <a:tcPr marL="68580" marR="68580" marT="0" marB="0" anchor="ctr"/>
                </a:tc>
                <a:tc>
                  <a:txBody>
                    <a:bodyPr/>
                    <a:lstStyle/>
                    <a:p>
                      <a:pPr algn="ctr">
                        <a:lnSpc>
                          <a:spcPct val="100000"/>
                        </a:lnSpc>
                        <a:spcBef>
                          <a:spcPts val="600"/>
                        </a:spcBef>
                        <a:spcAft>
                          <a:spcPts val="600"/>
                        </a:spcAft>
                      </a:pPr>
                      <a:r>
                        <a:rPr lang="en-US" sz="1400" i="1" baseline="0" dirty="0">
                          <a:solidFill>
                            <a:schemeClr val="tx1"/>
                          </a:solidFill>
                          <a:latin typeface="+mn-lt"/>
                          <a:ea typeface="Times New Roman"/>
                          <a:cs typeface="Times New Roman"/>
                        </a:rPr>
                        <a:t>Journal</a:t>
                      </a:r>
                      <a:br>
                        <a:rPr lang="en-US" sz="1400" i="1" baseline="0" dirty="0">
                          <a:solidFill>
                            <a:schemeClr val="tx1"/>
                          </a:solidFill>
                          <a:latin typeface="+mn-lt"/>
                          <a:ea typeface="Times New Roman"/>
                          <a:cs typeface="Times New Roman"/>
                        </a:rPr>
                      </a:br>
                      <a:r>
                        <a:rPr lang="en-US" sz="1400" i="1" baseline="0" dirty="0">
                          <a:solidFill>
                            <a:schemeClr val="tx1"/>
                          </a:solidFill>
                          <a:latin typeface="+mn-lt"/>
                          <a:ea typeface="Times New Roman"/>
                          <a:cs typeface="Times New Roman"/>
                        </a:rPr>
                        <a:t>articles</a:t>
                      </a:r>
                      <a:endParaRPr lang="en-US" sz="1400" baseline="0" dirty="0">
                        <a:solidFill>
                          <a:schemeClr val="tx1"/>
                        </a:solidFill>
                        <a:latin typeface="+mn-lt"/>
                        <a:ea typeface="Times New Roman"/>
                        <a:cs typeface="Times New Roman"/>
                      </a:endParaRPr>
                    </a:p>
                  </a:txBody>
                  <a:tcPr marL="68580" marR="68580" marT="0" marB="0" anchor="ctr"/>
                </a:tc>
                <a:tc>
                  <a:txBody>
                    <a:bodyPr/>
                    <a:lstStyle/>
                    <a:p>
                      <a:pPr algn="ctr">
                        <a:lnSpc>
                          <a:spcPct val="100000"/>
                        </a:lnSpc>
                        <a:spcBef>
                          <a:spcPts val="600"/>
                        </a:spcBef>
                        <a:spcAft>
                          <a:spcPts val="600"/>
                        </a:spcAft>
                      </a:pPr>
                      <a:r>
                        <a:rPr lang="en-US" sz="1400" i="1" baseline="0" dirty="0">
                          <a:solidFill>
                            <a:schemeClr val="tx1"/>
                          </a:solidFill>
                          <a:latin typeface="+mn-lt"/>
                          <a:ea typeface="Times New Roman"/>
                          <a:cs typeface="Times New Roman"/>
                        </a:rPr>
                        <a:t>Books /</a:t>
                      </a:r>
                      <a:br>
                        <a:rPr lang="en-US" sz="1400" i="1" baseline="0" dirty="0">
                          <a:solidFill>
                            <a:schemeClr val="tx1"/>
                          </a:solidFill>
                          <a:latin typeface="+mn-lt"/>
                          <a:ea typeface="Times New Roman"/>
                          <a:cs typeface="Times New Roman"/>
                        </a:rPr>
                      </a:br>
                      <a:r>
                        <a:rPr lang="en-US" sz="1400" i="1" baseline="0" dirty="0">
                          <a:solidFill>
                            <a:schemeClr val="tx1"/>
                          </a:solidFill>
                          <a:latin typeface="+mn-lt"/>
                          <a:ea typeface="Times New Roman"/>
                          <a:cs typeface="Times New Roman"/>
                        </a:rPr>
                        <a:t>book chapters</a:t>
                      </a:r>
                      <a:endParaRPr lang="en-US" sz="1400" baseline="0" dirty="0">
                        <a:solidFill>
                          <a:schemeClr val="tx1"/>
                        </a:solidFill>
                        <a:latin typeface="+mn-lt"/>
                        <a:ea typeface="Times New Roman"/>
                        <a:cs typeface="Times New Roman"/>
                      </a:endParaRPr>
                    </a:p>
                  </a:txBody>
                  <a:tcPr marL="68580" marR="68580" marT="0" marB="0" anchor="ctr"/>
                </a:tc>
                <a:tc>
                  <a:txBody>
                    <a:bodyPr/>
                    <a:lstStyle/>
                    <a:p>
                      <a:pPr algn="ctr">
                        <a:lnSpc>
                          <a:spcPct val="100000"/>
                        </a:lnSpc>
                        <a:spcBef>
                          <a:spcPts val="600"/>
                        </a:spcBef>
                        <a:spcAft>
                          <a:spcPts val="600"/>
                        </a:spcAft>
                      </a:pPr>
                      <a:r>
                        <a:rPr lang="en-US" sz="1400" i="1" baseline="0" dirty="0">
                          <a:solidFill>
                            <a:schemeClr val="tx1"/>
                          </a:solidFill>
                          <a:latin typeface="+mn-lt"/>
                          <a:ea typeface="Times New Roman"/>
                          <a:cs typeface="Times New Roman"/>
                        </a:rPr>
                        <a:t>Other publications</a:t>
                      </a:r>
                      <a:endParaRPr lang="en-US" sz="1400" baseline="0" dirty="0">
                        <a:solidFill>
                          <a:schemeClr val="tx1"/>
                        </a:solidFill>
                        <a:latin typeface="+mn-lt"/>
                        <a:ea typeface="Times New Roman"/>
                        <a:cs typeface="Times New Roman"/>
                      </a:endParaRPr>
                    </a:p>
                  </a:txBody>
                  <a:tcPr marL="68580" marR="68580" marT="0" marB="0" anchor="ctr"/>
                </a:tc>
                <a:tc>
                  <a:txBody>
                    <a:bodyPr/>
                    <a:lstStyle/>
                    <a:p>
                      <a:pPr algn="ctr">
                        <a:lnSpc>
                          <a:spcPct val="100000"/>
                        </a:lnSpc>
                        <a:spcBef>
                          <a:spcPts val="600"/>
                        </a:spcBef>
                        <a:spcAft>
                          <a:spcPts val="600"/>
                        </a:spcAft>
                      </a:pPr>
                      <a:r>
                        <a:rPr lang="en-US" sz="1400" i="1" baseline="0" dirty="0">
                          <a:solidFill>
                            <a:schemeClr val="tx1"/>
                          </a:solidFill>
                          <a:latin typeface="+mn-lt"/>
                          <a:ea typeface="Times New Roman"/>
                          <a:cs typeface="Times New Roman"/>
                        </a:rPr>
                        <a:t>Working</a:t>
                      </a:r>
                      <a:br>
                        <a:rPr lang="en-US" sz="1400" i="1" baseline="0" dirty="0">
                          <a:solidFill>
                            <a:schemeClr val="tx1"/>
                          </a:solidFill>
                          <a:latin typeface="+mn-lt"/>
                          <a:ea typeface="Times New Roman"/>
                          <a:cs typeface="Times New Roman"/>
                        </a:rPr>
                      </a:br>
                      <a:r>
                        <a:rPr lang="en-US" sz="1400" i="1" baseline="0" dirty="0">
                          <a:solidFill>
                            <a:schemeClr val="tx1"/>
                          </a:solidFill>
                          <a:latin typeface="+mn-lt"/>
                          <a:ea typeface="Times New Roman"/>
                          <a:cs typeface="Times New Roman"/>
                        </a:rPr>
                        <a:t>papers</a:t>
                      </a:r>
                      <a:endParaRPr lang="en-US" sz="1400" baseline="0" dirty="0">
                        <a:solidFill>
                          <a:schemeClr val="tx1"/>
                        </a:solidFill>
                        <a:latin typeface="+mn-lt"/>
                        <a:ea typeface="Times New Roman"/>
                        <a:cs typeface="Times New Roman"/>
                      </a:endParaRPr>
                    </a:p>
                  </a:txBody>
                  <a:tcPr marL="68580" marR="68580" marT="0" marB="0" anchor="ctr"/>
                </a:tc>
              </a:tr>
              <a:tr h="335279">
                <a:tc>
                  <a:txBody>
                    <a:bodyPr/>
                    <a:lstStyle/>
                    <a:p>
                      <a:pPr>
                        <a:lnSpc>
                          <a:spcPct val="100000"/>
                        </a:lnSpc>
                        <a:spcBef>
                          <a:spcPts val="600"/>
                        </a:spcBef>
                        <a:spcAft>
                          <a:spcPts val="600"/>
                        </a:spcAft>
                      </a:pPr>
                      <a:r>
                        <a:rPr lang="en-US" sz="1400" dirty="0">
                          <a:latin typeface="+mn-lt"/>
                          <a:ea typeface="Times New Roman"/>
                          <a:cs typeface="Times New Roman"/>
                        </a:rPr>
                        <a:t>2002</a:t>
                      </a:r>
                    </a:p>
                  </a:txBody>
                  <a:tcPr marL="68580" marR="68580" marT="0" marB="0" anchor="ctr"/>
                </a:tc>
                <a:tc>
                  <a:txBody>
                    <a:bodyPr/>
                    <a:lstStyle/>
                    <a:p>
                      <a:pPr algn="ctr">
                        <a:lnSpc>
                          <a:spcPct val="100000"/>
                        </a:lnSpc>
                        <a:spcBef>
                          <a:spcPts val="600"/>
                        </a:spcBef>
                        <a:spcAft>
                          <a:spcPts val="600"/>
                        </a:spcAft>
                      </a:pPr>
                      <a:r>
                        <a:rPr lang="en-US" sz="1400" dirty="0">
                          <a:latin typeface="+mn-lt"/>
                          <a:ea typeface="Times New Roman"/>
                          <a:cs typeface="Times New Roman"/>
                        </a:rPr>
                        <a:t>5</a:t>
                      </a:r>
                    </a:p>
                  </a:txBody>
                  <a:tcPr marL="68580" marR="68580" marT="0" marB="0" anchor="ctr"/>
                </a:tc>
                <a:tc>
                  <a:txBody>
                    <a:bodyPr/>
                    <a:lstStyle/>
                    <a:p>
                      <a:pPr algn="ctr">
                        <a:lnSpc>
                          <a:spcPct val="100000"/>
                        </a:lnSpc>
                        <a:spcBef>
                          <a:spcPts val="600"/>
                        </a:spcBef>
                        <a:spcAft>
                          <a:spcPts val="600"/>
                        </a:spcAft>
                      </a:pPr>
                      <a:r>
                        <a:rPr lang="en-US" sz="1400">
                          <a:latin typeface="+mn-lt"/>
                          <a:ea typeface="Times New Roman"/>
                          <a:cs typeface="Times New Roman"/>
                        </a:rPr>
                        <a:t>0</a:t>
                      </a:r>
                    </a:p>
                  </a:txBody>
                  <a:tcPr marL="68580" marR="68580" marT="0" marB="0" anchor="ctr"/>
                </a:tc>
                <a:tc>
                  <a:txBody>
                    <a:bodyPr/>
                    <a:lstStyle/>
                    <a:p>
                      <a:pPr algn="ctr">
                        <a:lnSpc>
                          <a:spcPct val="100000"/>
                        </a:lnSpc>
                        <a:spcBef>
                          <a:spcPts val="600"/>
                        </a:spcBef>
                        <a:spcAft>
                          <a:spcPts val="600"/>
                        </a:spcAft>
                      </a:pPr>
                      <a:r>
                        <a:rPr lang="en-US" sz="1400">
                          <a:latin typeface="+mn-lt"/>
                          <a:ea typeface="Times New Roman"/>
                          <a:cs typeface="Times New Roman"/>
                        </a:rPr>
                        <a:t>0</a:t>
                      </a:r>
                    </a:p>
                  </a:txBody>
                  <a:tcPr marL="68580" marR="68580" marT="0" marB="0" anchor="ctr"/>
                </a:tc>
                <a:tc>
                  <a:txBody>
                    <a:bodyPr/>
                    <a:lstStyle/>
                    <a:p>
                      <a:pPr algn="ctr">
                        <a:lnSpc>
                          <a:spcPct val="100000"/>
                        </a:lnSpc>
                        <a:spcBef>
                          <a:spcPts val="600"/>
                        </a:spcBef>
                        <a:spcAft>
                          <a:spcPts val="600"/>
                        </a:spcAft>
                      </a:pPr>
                      <a:r>
                        <a:rPr lang="en-US" sz="1400">
                          <a:latin typeface="+mn-lt"/>
                          <a:ea typeface="Times New Roman"/>
                          <a:cs typeface="Times New Roman"/>
                        </a:rPr>
                        <a:t>3</a:t>
                      </a:r>
                    </a:p>
                  </a:txBody>
                  <a:tcPr marL="68580" marR="68580" marT="0" marB="0" anchor="ctr"/>
                </a:tc>
              </a:tr>
              <a:tr h="304800">
                <a:tc>
                  <a:txBody>
                    <a:bodyPr/>
                    <a:lstStyle/>
                    <a:p>
                      <a:pPr>
                        <a:lnSpc>
                          <a:spcPct val="100000"/>
                        </a:lnSpc>
                        <a:spcBef>
                          <a:spcPts val="600"/>
                        </a:spcBef>
                        <a:spcAft>
                          <a:spcPts val="600"/>
                        </a:spcAft>
                      </a:pPr>
                      <a:r>
                        <a:rPr lang="en-US" sz="1400" dirty="0">
                          <a:latin typeface="+mn-lt"/>
                          <a:ea typeface="Times New Roman"/>
                          <a:cs typeface="Times New Roman"/>
                        </a:rPr>
                        <a:t>2003</a:t>
                      </a:r>
                    </a:p>
                  </a:txBody>
                  <a:tcPr marL="68580" marR="68580" marT="0" marB="0" anchor="ctr"/>
                </a:tc>
                <a:tc>
                  <a:txBody>
                    <a:bodyPr/>
                    <a:lstStyle/>
                    <a:p>
                      <a:pPr algn="ctr">
                        <a:lnSpc>
                          <a:spcPct val="100000"/>
                        </a:lnSpc>
                        <a:spcBef>
                          <a:spcPts val="600"/>
                        </a:spcBef>
                        <a:spcAft>
                          <a:spcPts val="600"/>
                        </a:spcAft>
                      </a:pPr>
                      <a:r>
                        <a:rPr lang="en-US" sz="1400" dirty="0">
                          <a:latin typeface="+mn-lt"/>
                          <a:ea typeface="Times New Roman"/>
                          <a:cs typeface="Times New Roman"/>
                        </a:rPr>
                        <a:t>6</a:t>
                      </a:r>
                    </a:p>
                  </a:txBody>
                  <a:tcPr marL="68580" marR="68580" marT="0" marB="0" anchor="ctr"/>
                </a:tc>
                <a:tc>
                  <a:txBody>
                    <a:bodyPr/>
                    <a:lstStyle/>
                    <a:p>
                      <a:pPr algn="ctr">
                        <a:lnSpc>
                          <a:spcPct val="100000"/>
                        </a:lnSpc>
                        <a:spcBef>
                          <a:spcPts val="600"/>
                        </a:spcBef>
                        <a:spcAft>
                          <a:spcPts val="600"/>
                        </a:spcAft>
                      </a:pPr>
                      <a:r>
                        <a:rPr lang="en-US" sz="1400" dirty="0">
                          <a:latin typeface="+mn-lt"/>
                          <a:ea typeface="Times New Roman"/>
                          <a:cs typeface="Times New Roman"/>
                        </a:rPr>
                        <a:t>2</a:t>
                      </a:r>
                    </a:p>
                  </a:txBody>
                  <a:tcPr marL="68580" marR="68580" marT="0" marB="0" anchor="ctr"/>
                </a:tc>
                <a:tc>
                  <a:txBody>
                    <a:bodyPr/>
                    <a:lstStyle/>
                    <a:p>
                      <a:pPr algn="ctr">
                        <a:lnSpc>
                          <a:spcPct val="100000"/>
                        </a:lnSpc>
                        <a:spcBef>
                          <a:spcPts val="600"/>
                        </a:spcBef>
                        <a:spcAft>
                          <a:spcPts val="600"/>
                        </a:spcAft>
                      </a:pPr>
                      <a:r>
                        <a:rPr lang="en-US" sz="1400">
                          <a:latin typeface="+mn-lt"/>
                          <a:ea typeface="Times New Roman"/>
                          <a:cs typeface="Times New Roman"/>
                        </a:rPr>
                        <a:t>2</a:t>
                      </a:r>
                    </a:p>
                  </a:txBody>
                  <a:tcPr marL="68580" marR="68580" marT="0" marB="0" anchor="ctr"/>
                </a:tc>
                <a:tc>
                  <a:txBody>
                    <a:bodyPr/>
                    <a:lstStyle/>
                    <a:p>
                      <a:pPr algn="ctr">
                        <a:lnSpc>
                          <a:spcPct val="100000"/>
                        </a:lnSpc>
                        <a:spcBef>
                          <a:spcPts val="600"/>
                        </a:spcBef>
                        <a:spcAft>
                          <a:spcPts val="600"/>
                        </a:spcAft>
                      </a:pPr>
                      <a:r>
                        <a:rPr lang="en-US" sz="1400">
                          <a:latin typeface="+mn-lt"/>
                          <a:ea typeface="Times New Roman"/>
                          <a:cs typeface="Times New Roman"/>
                        </a:rPr>
                        <a:t>8</a:t>
                      </a:r>
                    </a:p>
                  </a:txBody>
                  <a:tcPr marL="68580" marR="68580" marT="0" marB="0" anchor="ctr"/>
                </a:tc>
              </a:tr>
              <a:tr h="304800">
                <a:tc>
                  <a:txBody>
                    <a:bodyPr/>
                    <a:lstStyle/>
                    <a:p>
                      <a:pPr>
                        <a:lnSpc>
                          <a:spcPct val="100000"/>
                        </a:lnSpc>
                        <a:spcBef>
                          <a:spcPts val="600"/>
                        </a:spcBef>
                        <a:spcAft>
                          <a:spcPts val="600"/>
                        </a:spcAft>
                      </a:pPr>
                      <a:r>
                        <a:rPr lang="en-US" sz="1400" dirty="0">
                          <a:latin typeface="+mn-lt"/>
                          <a:ea typeface="Times New Roman"/>
                          <a:cs typeface="Times New Roman"/>
                        </a:rPr>
                        <a:t>2004</a:t>
                      </a:r>
                    </a:p>
                  </a:txBody>
                  <a:tcPr marL="68580" marR="68580" marT="0" marB="0" anchor="ctr"/>
                </a:tc>
                <a:tc>
                  <a:txBody>
                    <a:bodyPr/>
                    <a:lstStyle/>
                    <a:p>
                      <a:pPr algn="ctr">
                        <a:lnSpc>
                          <a:spcPct val="100000"/>
                        </a:lnSpc>
                        <a:spcBef>
                          <a:spcPts val="600"/>
                        </a:spcBef>
                        <a:spcAft>
                          <a:spcPts val="600"/>
                        </a:spcAft>
                      </a:pPr>
                      <a:r>
                        <a:rPr lang="en-US" sz="1400" dirty="0">
                          <a:latin typeface="+mn-lt"/>
                          <a:ea typeface="Times New Roman"/>
                          <a:cs typeface="Times New Roman"/>
                        </a:rPr>
                        <a:t>24</a:t>
                      </a:r>
                    </a:p>
                  </a:txBody>
                  <a:tcPr marL="68580" marR="68580" marT="0" marB="0" anchor="ctr"/>
                </a:tc>
                <a:tc>
                  <a:txBody>
                    <a:bodyPr/>
                    <a:lstStyle/>
                    <a:p>
                      <a:pPr algn="ctr">
                        <a:lnSpc>
                          <a:spcPct val="100000"/>
                        </a:lnSpc>
                        <a:spcBef>
                          <a:spcPts val="600"/>
                        </a:spcBef>
                        <a:spcAft>
                          <a:spcPts val="600"/>
                        </a:spcAft>
                      </a:pPr>
                      <a:r>
                        <a:rPr lang="en-US" sz="1400" dirty="0">
                          <a:latin typeface="+mn-lt"/>
                          <a:ea typeface="Times New Roman"/>
                          <a:cs typeface="Times New Roman"/>
                        </a:rPr>
                        <a:t>4</a:t>
                      </a:r>
                    </a:p>
                  </a:txBody>
                  <a:tcPr marL="68580" marR="68580" marT="0" marB="0" anchor="ctr"/>
                </a:tc>
                <a:tc>
                  <a:txBody>
                    <a:bodyPr/>
                    <a:lstStyle/>
                    <a:p>
                      <a:pPr algn="ctr">
                        <a:lnSpc>
                          <a:spcPct val="100000"/>
                        </a:lnSpc>
                        <a:spcBef>
                          <a:spcPts val="600"/>
                        </a:spcBef>
                        <a:spcAft>
                          <a:spcPts val="600"/>
                        </a:spcAft>
                      </a:pPr>
                      <a:r>
                        <a:rPr lang="en-US" sz="1400">
                          <a:latin typeface="+mn-lt"/>
                          <a:ea typeface="Times New Roman"/>
                          <a:cs typeface="Times New Roman"/>
                        </a:rPr>
                        <a:t>8</a:t>
                      </a:r>
                    </a:p>
                  </a:txBody>
                  <a:tcPr marL="68580" marR="68580" marT="0" marB="0" anchor="ctr"/>
                </a:tc>
                <a:tc>
                  <a:txBody>
                    <a:bodyPr/>
                    <a:lstStyle/>
                    <a:p>
                      <a:pPr algn="ctr">
                        <a:lnSpc>
                          <a:spcPct val="100000"/>
                        </a:lnSpc>
                        <a:spcBef>
                          <a:spcPts val="600"/>
                        </a:spcBef>
                        <a:spcAft>
                          <a:spcPts val="600"/>
                        </a:spcAft>
                      </a:pPr>
                      <a:r>
                        <a:rPr lang="en-US" sz="1400">
                          <a:latin typeface="+mn-lt"/>
                          <a:ea typeface="Times New Roman"/>
                          <a:cs typeface="Times New Roman"/>
                        </a:rPr>
                        <a:t>15</a:t>
                      </a:r>
                    </a:p>
                  </a:txBody>
                  <a:tcPr marL="68580" marR="68580" marT="0" marB="0" anchor="ctr"/>
                </a:tc>
              </a:tr>
              <a:tr h="304800">
                <a:tc>
                  <a:txBody>
                    <a:bodyPr/>
                    <a:lstStyle/>
                    <a:p>
                      <a:pPr>
                        <a:lnSpc>
                          <a:spcPct val="100000"/>
                        </a:lnSpc>
                        <a:spcBef>
                          <a:spcPts val="600"/>
                        </a:spcBef>
                        <a:spcAft>
                          <a:spcPts val="600"/>
                        </a:spcAft>
                      </a:pPr>
                      <a:r>
                        <a:rPr lang="en-US" sz="1400" dirty="0">
                          <a:latin typeface="+mn-lt"/>
                          <a:ea typeface="Times New Roman"/>
                          <a:cs typeface="Times New Roman"/>
                        </a:rPr>
                        <a:t>2005</a:t>
                      </a:r>
                    </a:p>
                  </a:txBody>
                  <a:tcPr marL="68580" marR="68580" marT="0" marB="0" anchor="ctr"/>
                </a:tc>
                <a:tc>
                  <a:txBody>
                    <a:bodyPr/>
                    <a:lstStyle/>
                    <a:p>
                      <a:pPr algn="ctr">
                        <a:lnSpc>
                          <a:spcPct val="100000"/>
                        </a:lnSpc>
                        <a:spcBef>
                          <a:spcPts val="600"/>
                        </a:spcBef>
                        <a:spcAft>
                          <a:spcPts val="600"/>
                        </a:spcAft>
                      </a:pPr>
                      <a:r>
                        <a:rPr lang="en-US" sz="1400" dirty="0">
                          <a:latin typeface="+mn-lt"/>
                          <a:ea typeface="Times New Roman"/>
                          <a:cs typeface="Times New Roman"/>
                        </a:rPr>
                        <a:t>24</a:t>
                      </a:r>
                    </a:p>
                  </a:txBody>
                  <a:tcPr marL="68580" marR="68580" marT="0" marB="0" anchor="ctr"/>
                </a:tc>
                <a:tc>
                  <a:txBody>
                    <a:bodyPr/>
                    <a:lstStyle/>
                    <a:p>
                      <a:pPr algn="ctr">
                        <a:lnSpc>
                          <a:spcPct val="100000"/>
                        </a:lnSpc>
                        <a:spcBef>
                          <a:spcPts val="600"/>
                        </a:spcBef>
                        <a:spcAft>
                          <a:spcPts val="600"/>
                        </a:spcAft>
                      </a:pPr>
                      <a:r>
                        <a:rPr lang="en-US" sz="1400" dirty="0">
                          <a:latin typeface="+mn-lt"/>
                          <a:ea typeface="Times New Roman"/>
                          <a:cs typeface="Times New Roman"/>
                        </a:rPr>
                        <a:t>3</a:t>
                      </a:r>
                    </a:p>
                  </a:txBody>
                  <a:tcPr marL="68580" marR="68580" marT="0" marB="0" anchor="ctr"/>
                </a:tc>
                <a:tc>
                  <a:txBody>
                    <a:bodyPr/>
                    <a:lstStyle/>
                    <a:p>
                      <a:pPr algn="ctr">
                        <a:lnSpc>
                          <a:spcPct val="100000"/>
                        </a:lnSpc>
                        <a:spcBef>
                          <a:spcPts val="600"/>
                        </a:spcBef>
                        <a:spcAft>
                          <a:spcPts val="600"/>
                        </a:spcAft>
                      </a:pPr>
                      <a:r>
                        <a:rPr lang="en-US" sz="1400" dirty="0">
                          <a:latin typeface="+mn-lt"/>
                          <a:ea typeface="Times New Roman"/>
                          <a:cs typeface="Times New Roman"/>
                        </a:rPr>
                        <a:t>8</a:t>
                      </a:r>
                    </a:p>
                  </a:txBody>
                  <a:tcPr marL="68580" marR="68580" marT="0" marB="0" anchor="ctr"/>
                </a:tc>
                <a:tc>
                  <a:txBody>
                    <a:bodyPr/>
                    <a:lstStyle/>
                    <a:p>
                      <a:pPr algn="ctr">
                        <a:lnSpc>
                          <a:spcPct val="100000"/>
                        </a:lnSpc>
                        <a:spcBef>
                          <a:spcPts val="600"/>
                        </a:spcBef>
                        <a:spcAft>
                          <a:spcPts val="600"/>
                        </a:spcAft>
                      </a:pPr>
                      <a:r>
                        <a:rPr lang="en-US" sz="1400">
                          <a:latin typeface="+mn-lt"/>
                          <a:ea typeface="Times New Roman"/>
                          <a:cs typeface="Times New Roman"/>
                        </a:rPr>
                        <a:t>21</a:t>
                      </a:r>
                    </a:p>
                  </a:txBody>
                  <a:tcPr marL="68580" marR="68580" marT="0" marB="0" anchor="ctr"/>
                </a:tc>
              </a:tr>
              <a:tr h="304800">
                <a:tc>
                  <a:txBody>
                    <a:bodyPr/>
                    <a:lstStyle/>
                    <a:p>
                      <a:pPr>
                        <a:lnSpc>
                          <a:spcPct val="100000"/>
                        </a:lnSpc>
                        <a:spcBef>
                          <a:spcPts val="600"/>
                        </a:spcBef>
                        <a:spcAft>
                          <a:spcPts val="600"/>
                        </a:spcAft>
                      </a:pPr>
                      <a:r>
                        <a:rPr lang="en-US" sz="1400" dirty="0">
                          <a:latin typeface="+mn-lt"/>
                          <a:ea typeface="Times New Roman"/>
                          <a:cs typeface="Times New Roman"/>
                        </a:rPr>
                        <a:t>2006</a:t>
                      </a:r>
                    </a:p>
                  </a:txBody>
                  <a:tcPr marL="68580" marR="68580" marT="0" marB="0" anchor="ctr"/>
                </a:tc>
                <a:tc>
                  <a:txBody>
                    <a:bodyPr/>
                    <a:lstStyle/>
                    <a:p>
                      <a:pPr algn="ctr">
                        <a:lnSpc>
                          <a:spcPct val="100000"/>
                        </a:lnSpc>
                        <a:spcBef>
                          <a:spcPts val="600"/>
                        </a:spcBef>
                        <a:spcAft>
                          <a:spcPts val="600"/>
                        </a:spcAft>
                      </a:pPr>
                      <a:r>
                        <a:rPr lang="en-US" sz="1400" dirty="0">
                          <a:latin typeface="+mn-lt"/>
                          <a:ea typeface="Times New Roman"/>
                          <a:cs typeface="Times New Roman"/>
                        </a:rPr>
                        <a:t>25</a:t>
                      </a:r>
                    </a:p>
                  </a:txBody>
                  <a:tcPr marL="68580" marR="68580" marT="0" marB="0" anchor="ctr"/>
                </a:tc>
                <a:tc>
                  <a:txBody>
                    <a:bodyPr/>
                    <a:lstStyle/>
                    <a:p>
                      <a:pPr algn="ctr">
                        <a:lnSpc>
                          <a:spcPct val="100000"/>
                        </a:lnSpc>
                        <a:spcBef>
                          <a:spcPts val="600"/>
                        </a:spcBef>
                        <a:spcAft>
                          <a:spcPts val="600"/>
                        </a:spcAft>
                      </a:pPr>
                      <a:r>
                        <a:rPr lang="en-US" sz="1400" dirty="0">
                          <a:latin typeface="+mn-lt"/>
                          <a:ea typeface="Times New Roman"/>
                          <a:cs typeface="Times New Roman"/>
                        </a:rPr>
                        <a:t>1</a:t>
                      </a:r>
                    </a:p>
                  </a:txBody>
                  <a:tcPr marL="68580" marR="68580" marT="0" marB="0" anchor="ctr"/>
                </a:tc>
                <a:tc>
                  <a:txBody>
                    <a:bodyPr/>
                    <a:lstStyle/>
                    <a:p>
                      <a:pPr algn="ctr">
                        <a:lnSpc>
                          <a:spcPct val="100000"/>
                        </a:lnSpc>
                        <a:spcBef>
                          <a:spcPts val="600"/>
                        </a:spcBef>
                        <a:spcAft>
                          <a:spcPts val="600"/>
                        </a:spcAft>
                      </a:pPr>
                      <a:r>
                        <a:rPr lang="en-US" sz="1400" dirty="0">
                          <a:latin typeface="+mn-lt"/>
                          <a:ea typeface="Times New Roman"/>
                          <a:cs typeface="Times New Roman"/>
                        </a:rPr>
                        <a:t>19</a:t>
                      </a:r>
                    </a:p>
                  </a:txBody>
                  <a:tcPr marL="68580" marR="68580" marT="0" marB="0" anchor="ctr"/>
                </a:tc>
                <a:tc>
                  <a:txBody>
                    <a:bodyPr/>
                    <a:lstStyle/>
                    <a:p>
                      <a:pPr algn="ctr">
                        <a:lnSpc>
                          <a:spcPct val="100000"/>
                        </a:lnSpc>
                        <a:spcBef>
                          <a:spcPts val="600"/>
                        </a:spcBef>
                        <a:spcAft>
                          <a:spcPts val="600"/>
                        </a:spcAft>
                      </a:pPr>
                      <a:r>
                        <a:rPr lang="en-US" sz="1400">
                          <a:latin typeface="+mn-lt"/>
                          <a:ea typeface="Times New Roman"/>
                          <a:cs typeface="Times New Roman"/>
                        </a:rPr>
                        <a:t>23</a:t>
                      </a:r>
                    </a:p>
                  </a:txBody>
                  <a:tcPr marL="68580" marR="68580" marT="0" marB="0" anchor="ctr"/>
                </a:tc>
              </a:tr>
              <a:tr h="304800">
                <a:tc>
                  <a:txBody>
                    <a:bodyPr/>
                    <a:lstStyle/>
                    <a:p>
                      <a:pPr>
                        <a:lnSpc>
                          <a:spcPct val="100000"/>
                        </a:lnSpc>
                        <a:spcBef>
                          <a:spcPts val="600"/>
                        </a:spcBef>
                        <a:spcAft>
                          <a:spcPts val="600"/>
                        </a:spcAft>
                      </a:pPr>
                      <a:r>
                        <a:rPr lang="en-US" sz="1400" dirty="0">
                          <a:latin typeface="+mn-lt"/>
                          <a:ea typeface="Times New Roman"/>
                          <a:cs typeface="Times New Roman"/>
                        </a:rPr>
                        <a:t>2007</a:t>
                      </a:r>
                    </a:p>
                  </a:txBody>
                  <a:tcPr marL="68580" marR="68580" marT="0" marB="0" anchor="ctr"/>
                </a:tc>
                <a:tc>
                  <a:txBody>
                    <a:bodyPr/>
                    <a:lstStyle/>
                    <a:p>
                      <a:pPr algn="ctr">
                        <a:lnSpc>
                          <a:spcPct val="100000"/>
                        </a:lnSpc>
                        <a:spcBef>
                          <a:spcPts val="600"/>
                        </a:spcBef>
                        <a:spcAft>
                          <a:spcPts val="600"/>
                        </a:spcAft>
                      </a:pPr>
                      <a:r>
                        <a:rPr lang="en-US" sz="1400" dirty="0">
                          <a:latin typeface="+mn-lt"/>
                          <a:ea typeface="Times New Roman"/>
                          <a:cs typeface="Times New Roman"/>
                        </a:rPr>
                        <a:t>35</a:t>
                      </a:r>
                    </a:p>
                  </a:txBody>
                  <a:tcPr marL="68580" marR="68580" marT="0" marB="0" anchor="ctr"/>
                </a:tc>
                <a:tc>
                  <a:txBody>
                    <a:bodyPr/>
                    <a:lstStyle/>
                    <a:p>
                      <a:pPr algn="ctr">
                        <a:lnSpc>
                          <a:spcPct val="100000"/>
                        </a:lnSpc>
                        <a:spcBef>
                          <a:spcPts val="600"/>
                        </a:spcBef>
                        <a:spcAft>
                          <a:spcPts val="600"/>
                        </a:spcAft>
                      </a:pPr>
                      <a:r>
                        <a:rPr lang="en-US" sz="1400" dirty="0">
                          <a:latin typeface="+mn-lt"/>
                          <a:ea typeface="Times New Roman"/>
                          <a:cs typeface="Times New Roman"/>
                        </a:rPr>
                        <a:t>0</a:t>
                      </a:r>
                    </a:p>
                  </a:txBody>
                  <a:tcPr marL="68580" marR="68580" marT="0" marB="0" anchor="ctr"/>
                </a:tc>
                <a:tc>
                  <a:txBody>
                    <a:bodyPr/>
                    <a:lstStyle/>
                    <a:p>
                      <a:pPr algn="ctr">
                        <a:lnSpc>
                          <a:spcPct val="100000"/>
                        </a:lnSpc>
                        <a:spcBef>
                          <a:spcPts val="600"/>
                        </a:spcBef>
                        <a:spcAft>
                          <a:spcPts val="600"/>
                        </a:spcAft>
                      </a:pPr>
                      <a:r>
                        <a:rPr lang="en-US" sz="1400" dirty="0">
                          <a:latin typeface="+mn-lt"/>
                          <a:ea typeface="Times New Roman"/>
                          <a:cs typeface="Times New Roman"/>
                        </a:rPr>
                        <a:t>11</a:t>
                      </a:r>
                    </a:p>
                  </a:txBody>
                  <a:tcPr marL="68580" marR="68580" marT="0" marB="0" anchor="ctr"/>
                </a:tc>
                <a:tc>
                  <a:txBody>
                    <a:bodyPr/>
                    <a:lstStyle/>
                    <a:p>
                      <a:pPr algn="ctr">
                        <a:lnSpc>
                          <a:spcPct val="100000"/>
                        </a:lnSpc>
                        <a:spcBef>
                          <a:spcPts val="600"/>
                        </a:spcBef>
                        <a:spcAft>
                          <a:spcPts val="600"/>
                        </a:spcAft>
                      </a:pPr>
                      <a:r>
                        <a:rPr lang="en-US" sz="1400">
                          <a:latin typeface="+mn-lt"/>
                          <a:ea typeface="Times New Roman"/>
                          <a:cs typeface="Times New Roman"/>
                        </a:rPr>
                        <a:t>35</a:t>
                      </a:r>
                    </a:p>
                  </a:txBody>
                  <a:tcPr marL="68580" marR="68580" marT="0" marB="0" anchor="ctr"/>
                </a:tc>
              </a:tr>
              <a:tr h="304800">
                <a:tc>
                  <a:txBody>
                    <a:bodyPr/>
                    <a:lstStyle/>
                    <a:p>
                      <a:pPr>
                        <a:lnSpc>
                          <a:spcPct val="100000"/>
                        </a:lnSpc>
                        <a:spcBef>
                          <a:spcPts val="600"/>
                        </a:spcBef>
                        <a:spcAft>
                          <a:spcPts val="600"/>
                        </a:spcAft>
                      </a:pPr>
                      <a:r>
                        <a:rPr lang="en-US" sz="1400" dirty="0">
                          <a:latin typeface="+mn-lt"/>
                          <a:ea typeface="Times New Roman"/>
                          <a:cs typeface="Times New Roman"/>
                        </a:rPr>
                        <a:t>2008</a:t>
                      </a:r>
                    </a:p>
                  </a:txBody>
                  <a:tcPr marL="68580" marR="68580" marT="0" marB="0" anchor="ctr"/>
                </a:tc>
                <a:tc>
                  <a:txBody>
                    <a:bodyPr/>
                    <a:lstStyle/>
                    <a:p>
                      <a:pPr algn="ctr">
                        <a:lnSpc>
                          <a:spcPct val="100000"/>
                        </a:lnSpc>
                        <a:spcBef>
                          <a:spcPts val="600"/>
                        </a:spcBef>
                        <a:spcAft>
                          <a:spcPts val="600"/>
                        </a:spcAft>
                      </a:pPr>
                      <a:r>
                        <a:rPr lang="en-US" sz="1400">
                          <a:latin typeface="+mn-lt"/>
                          <a:ea typeface="Times New Roman"/>
                          <a:cs typeface="Times New Roman"/>
                        </a:rPr>
                        <a:t>38</a:t>
                      </a:r>
                    </a:p>
                  </a:txBody>
                  <a:tcPr marL="68580" marR="68580" marT="0" marB="0" anchor="ctr"/>
                </a:tc>
                <a:tc>
                  <a:txBody>
                    <a:bodyPr/>
                    <a:lstStyle/>
                    <a:p>
                      <a:pPr algn="ctr">
                        <a:lnSpc>
                          <a:spcPct val="100000"/>
                        </a:lnSpc>
                        <a:spcBef>
                          <a:spcPts val="600"/>
                        </a:spcBef>
                        <a:spcAft>
                          <a:spcPts val="600"/>
                        </a:spcAft>
                      </a:pPr>
                      <a:r>
                        <a:rPr lang="en-US" sz="1400" dirty="0">
                          <a:latin typeface="+mn-lt"/>
                          <a:ea typeface="Times New Roman"/>
                          <a:cs typeface="Times New Roman"/>
                        </a:rPr>
                        <a:t>0</a:t>
                      </a:r>
                    </a:p>
                  </a:txBody>
                  <a:tcPr marL="68580" marR="68580" marT="0" marB="0" anchor="ctr"/>
                </a:tc>
                <a:tc>
                  <a:txBody>
                    <a:bodyPr/>
                    <a:lstStyle/>
                    <a:p>
                      <a:pPr algn="ctr">
                        <a:lnSpc>
                          <a:spcPct val="100000"/>
                        </a:lnSpc>
                        <a:spcBef>
                          <a:spcPts val="600"/>
                        </a:spcBef>
                        <a:spcAft>
                          <a:spcPts val="600"/>
                        </a:spcAft>
                      </a:pPr>
                      <a:r>
                        <a:rPr lang="en-US" sz="1400" dirty="0">
                          <a:latin typeface="+mn-lt"/>
                          <a:ea typeface="Times New Roman"/>
                          <a:cs typeface="Times New Roman"/>
                        </a:rPr>
                        <a:t>23</a:t>
                      </a:r>
                    </a:p>
                  </a:txBody>
                  <a:tcPr marL="68580" marR="68580" marT="0" marB="0" anchor="ctr"/>
                </a:tc>
                <a:tc>
                  <a:txBody>
                    <a:bodyPr/>
                    <a:lstStyle/>
                    <a:p>
                      <a:pPr algn="ctr">
                        <a:lnSpc>
                          <a:spcPct val="100000"/>
                        </a:lnSpc>
                        <a:spcBef>
                          <a:spcPts val="600"/>
                        </a:spcBef>
                        <a:spcAft>
                          <a:spcPts val="600"/>
                        </a:spcAft>
                      </a:pPr>
                      <a:r>
                        <a:rPr lang="en-US" sz="1400">
                          <a:latin typeface="+mn-lt"/>
                          <a:ea typeface="Times New Roman"/>
                          <a:cs typeface="Times New Roman"/>
                        </a:rPr>
                        <a:t>35</a:t>
                      </a:r>
                    </a:p>
                  </a:txBody>
                  <a:tcPr marL="68580" marR="68580" marT="0" marB="0" anchor="ctr"/>
                </a:tc>
              </a:tr>
              <a:tr h="304800">
                <a:tc>
                  <a:txBody>
                    <a:bodyPr/>
                    <a:lstStyle/>
                    <a:p>
                      <a:pPr>
                        <a:lnSpc>
                          <a:spcPct val="100000"/>
                        </a:lnSpc>
                        <a:spcBef>
                          <a:spcPts val="600"/>
                        </a:spcBef>
                        <a:spcAft>
                          <a:spcPts val="600"/>
                        </a:spcAft>
                      </a:pPr>
                      <a:r>
                        <a:rPr lang="en-US" sz="1400" dirty="0">
                          <a:latin typeface="+mn-lt"/>
                          <a:ea typeface="Times New Roman"/>
                          <a:cs typeface="Times New Roman"/>
                        </a:rPr>
                        <a:t>2009</a:t>
                      </a:r>
                    </a:p>
                  </a:txBody>
                  <a:tcPr marL="68580" marR="68580" marT="0" marB="0" anchor="ctr"/>
                </a:tc>
                <a:tc>
                  <a:txBody>
                    <a:bodyPr/>
                    <a:lstStyle/>
                    <a:p>
                      <a:pPr algn="ctr">
                        <a:lnSpc>
                          <a:spcPct val="100000"/>
                        </a:lnSpc>
                        <a:spcBef>
                          <a:spcPts val="600"/>
                        </a:spcBef>
                        <a:spcAft>
                          <a:spcPts val="600"/>
                        </a:spcAft>
                      </a:pPr>
                      <a:r>
                        <a:rPr lang="en-US" sz="1400">
                          <a:latin typeface="+mn-lt"/>
                          <a:ea typeface="Times New Roman"/>
                          <a:cs typeface="Times New Roman"/>
                        </a:rPr>
                        <a:t>47</a:t>
                      </a:r>
                    </a:p>
                  </a:txBody>
                  <a:tcPr marL="68580" marR="68580" marT="0" marB="0" anchor="ctr"/>
                </a:tc>
                <a:tc>
                  <a:txBody>
                    <a:bodyPr/>
                    <a:lstStyle/>
                    <a:p>
                      <a:pPr algn="ctr">
                        <a:lnSpc>
                          <a:spcPct val="100000"/>
                        </a:lnSpc>
                        <a:spcBef>
                          <a:spcPts val="600"/>
                        </a:spcBef>
                        <a:spcAft>
                          <a:spcPts val="600"/>
                        </a:spcAft>
                      </a:pPr>
                      <a:r>
                        <a:rPr lang="en-US" sz="1400" dirty="0">
                          <a:latin typeface="+mn-lt"/>
                          <a:ea typeface="Times New Roman"/>
                          <a:cs typeface="Times New Roman"/>
                        </a:rPr>
                        <a:t>7</a:t>
                      </a:r>
                    </a:p>
                  </a:txBody>
                  <a:tcPr marL="68580" marR="68580" marT="0" marB="0" anchor="ctr"/>
                </a:tc>
                <a:tc>
                  <a:txBody>
                    <a:bodyPr/>
                    <a:lstStyle/>
                    <a:p>
                      <a:pPr algn="ctr">
                        <a:lnSpc>
                          <a:spcPct val="100000"/>
                        </a:lnSpc>
                        <a:spcBef>
                          <a:spcPts val="600"/>
                        </a:spcBef>
                        <a:spcAft>
                          <a:spcPts val="600"/>
                        </a:spcAft>
                      </a:pPr>
                      <a:r>
                        <a:rPr lang="en-US" sz="1400" dirty="0">
                          <a:latin typeface="+mn-lt"/>
                          <a:ea typeface="Times New Roman"/>
                          <a:cs typeface="Times New Roman"/>
                        </a:rPr>
                        <a:t>27</a:t>
                      </a:r>
                    </a:p>
                  </a:txBody>
                  <a:tcPr marL="68580" marR="68580" marT="0" marB="0" anchor="ctr"/>
                </a:tc>
                <a:tc>
                  <a:txBody>
                    <a:bodyPr/>
                    <a:lstStyle/>
                    <a:p>
                      <a:pPr algn="ctr">
                        <a:lnSpc>
                          <a:spcPct val="100000"/>
                        </a:lnSpc>
                        <a:spcBef>
                          <a:spcPts val="600"/>
                        </a:spcBef>
                        <a:spcAft>
                          <a:spcPts val="600"/>
                        </a:spcAft>
                      </a:pPr>
                      <a:r>
                        <a:rPr lang="en-US" sz="1400">
                          <a:latin typeface="+mn-lt"/>
                          <a:ea typeface="Times New Roman"/>
                          <a:cs typeface="Times New Roman"/>
                        </a:rPr>
                        <a:t>35</a:t>
                      </a:r>
                    </a:p>
                  </a:txBody>
                  <a:tcPr marL="68580" marR="68580" marT="0" marB="0" anchor="ctr"/>
                </a:tc>
              </a:tr>
              <a:tr h="304800">
                <a:tc>
                  <a:txBody>
                    <a:bodyPr/>
                    <a:lstStyle/>
                    <a:p>
                      <a:pPr>
                        <a:lnSpc>
                          <a:spcPct val="100000"/>
                        </a:lnSpc>
                        <a:spcBef>
                          <a:spcPts val="600"/>
                        </a:spcBef>
                        <a:spcAft>
                          <a:spcPts val="600"/>
                        </a:spcAft>
                      </a:pPr>
                      <a:r>
                        <a:rPr lang="en-US" sz="1400" dirty="0">
                          <a:latin typeface="+mn-lt"/>
                          <a:ea typeface="Times New Roman"/>
                          <a:cs typeface="Times New Roman"/>
                        </a:rPr>
                        <a:t>2010</a:t>
                      </a:r>
                    </a:p>
                  </a:txBody>
                  <a:tcPr marL="68580" marR="68580" marT="0" marB="0" anchor="ctr"/>
                </a:tc>
                <a:tc>
                  <a:txBody>
                    <a:bodyPr/>
                    <a:lstStyle/>
                    <a:p>
                      <a:pPr algn="ctr">
                        <a:lnSpc>
                          <a:spcPct val="100000"/>
                        </a:lnSpc>
                        <a:spcBef>
                          <a:spcPts val="600"/>
                        </a:spcBef>
                        <a:spcAft>
                          <a:spcPts val="600"/>
                        </a:spcAft>
                      </a:pPr>
                      <a:r>
                        <a:rPr lang="en-US" sz="1400">
                          <a:latin typeface="+mn-lt"/>
                          <a:ea typeface="Times New Roman"/>
                          <a:cs typeface="Times New Roman"/>
                        </a:rPr>
                        <a:t>52</a:t>
                      </a:r>
                    </a:p>
                  </a:txBody>
                  <a:tcPr marL="68580" marR="68580" marT="0" marB="0" anchor="ctr"/>
                </a:tc>
                <a:tc>
                  <a:txBody>
                    <a:bodyPr/>
                    <a:lstStyle/>
                    <a:p>
                      <a:pPr algn="ctr">
                        <a:lnSpc>
                          <a:spcPct val="100000"/>
                        </a:lnSpc>
                        <a:spcBef>
                          <a:spcPts val="600"/>
                        </a:spcBef>
                        <a:spcAft>
                          <a:spcPts val="600"/>
                        </a:spcAft>
                      </a:pPr>
                      <a:r>
                        <a:rPr lang="en-US" sz="1400" dirty="0">
                          <a:latin typeface="+mn-lt"/>
                          <a:ea typeface="Times New Roman"/>
                          <a:cs typeface="Times New Roman"/>
                        </a:rPr>
                        <a:t>6</a:t>
                      </a:r>
                    </a:p>
                  </a:txBody>
                  <a:tcPr marL="68580" marR="68580" marT="0" marB="0" anchor="ctr"/>
                </a:tc>
                <a:tc>
                  <a:txBody>
                    <a:bodyPr/>
                    <a:lstStyle/>
                    <a:p>
                      <a:pPr algn="ctr">
                        <a:lnSpc>
                          <a:spcPct val="100000"/>
                        </a:lnSpc>
                        <a:spcBef>
                          <a:spcPts val="600"/>
                        </a:spcBef>
                        <a:spcAft>
                          <a:spcPts val="600"/>
                        </a:spcAft>
                      </a:pPr>
                      <a:r>
                        <a:rPr lang="en-US" sz="1400" dirty="0">
                          <a:latin typeface="+mn-lt"/>
                          <a:ea typeface="Times New Roman"/>
                          <a:cs typeface="Times New Roman"/>
                        </a:rPr>
                        <a:t>20</a:t>
                      </a:r>
                    </a:p>
                  </a:txBody>
                  <a:tcPr marL="68580" marR="68580" marT="0" marB="0" anchor="ctr"/>
                </a:tc>
                <a:tc>
                  <a:txBody>
                    <a:bodyPr/>
                    <a:lstStyle/>
                    <a:p>
                      <a:pPr algn="ctr">
                        <a:lnSpc>
                          <a:spcPct val="100000"/>
                        </a:lnSpc>
                        <a:spcBef>
                          <a:spcPts val="600"/>
                        </a:spcBef>
                        <a:spcAft>
                          <a:spcPts val="600"/>
                        </a:spcAft>
                      </a:pPr>
                      <a:r>
                        <a:rPr lang="en-US" sz="1400" dirty="0">
                          <a:latin typeface="+mn-lt"/>
                          <a:ea typeface="Times New Roman"/>
                          <a:cs typeface="Times New Roman"/>
                        </a:rPr>
                        <a:t>30</a:t>
                      </a:r>
                    </a:p>
                  </a:txBody>
                  <a:tcPr marL="68580" marR="68580" marT="0" marB="0" anchor="ctr"/>
                </a:tc>
              </a:tr>
              <a:tr h="304800">
                <a:tc>
                  <a:txBody>
                    <a:bodyPr/>
                    <a:lstStyle/>
                    <a:p>
                      <a:pPr>
                        <a:lnSpc>
                          <a:spcPct val="100000"/>
                        </a:lnSpc>
                        <a:spcBef>
                          <a:spcPts val="600"/>
                        </a:spcBef>
                        <a:spcAft>
                          <a:spcPts val="600"/>
                        </a:spcAft>
                      </a:pPr>
                      <a:r>
                        <a:rPr lang="en-US" sz="1400" dirty="0">
                          <a:latin typeface="+mn-lt"/>
                          <a:ea typeface="Times New Roman"/>
                          <a:cs typeface="Times New Roman"/>
                        </a:rPr>
                        <a:t>2011</a:t>
                      </a:r>
                    </a:p>
                  </a:txBody>
                  <a:tcPr marL="68580" marR="68580" marT="0" marB="0" anchor="ctr"/>
                </a:tc>
                <a:tc>
                  <a:txBody>
                    <a:bodyPr/>
                    <a:lstStyle/>
                    <a:p>
                      <a:pPr algn="ctr">
                        <a:lnSpc>
                          <a:spcPct val="100000"/>
                        </a:lnSpc>
                        <a:spcBef>
                          <a:spcPts val="600"/>
                        </a:spcBef>
                        <a:spcAft>
                          <a:spcPts val="600"/>
                        </a:spcAft>
                      </a:pPr>
                      <a:r>
                        <a:rPr lang="en-US" sz="1400">
                          <a:latin typeface="+mn-lt"/>
                          <a:ea typeface="Times New Roman"/>
                          <a:cs typeface="Times New Roman"/>
                        </a:rPr>
                        <a:t>64</a:t>
                      </a:r>
                    </a:p>
                  </a:txBody>
                  <a:tcPr marL="68580" marR="68580" marT="0" marB="0" anchor="ctr"/>
                </a:tc>
                <a:tc>
                  <a:txBody>
                    <a:bodyPr/>
                    <a:lstStyle/>
                    <a:p>
                      <a:pPr algn="ctr">
                        <a:lnSpc>
                          <a:spcPct val="100000"/>
                        </a:lnSpc>
                        <a:spcBef>
                          <a:spcPts val="600"/>
                        </a:spcBef>
                        <a:spcAft>
                          <a:spcPts val="600"/>
                        </a:spcAft>
                      </a:pPr>
                      <a:r>
                        <a:rPr lang="en-US" sz="1400" dirty="0">
                          <a:latin typeface="+mn-lt"/>
                          <a:ea typeface="Times New Roman"/>
                          <a:cs typeface="Times New Roman"/>
                        </a:rPr>
                        <a:t>0</a:t>
                      </a:r>
                    </a:p>
                  </a:txBody>
                  <a:tcPr marL="68580" marR="68580" marT="0" marB="0" anchor="ctr"/>
                </a:tc>
                <a:tc>
                  <a:txBody>
                    <a:bodyPr/>
                    <a:lstStyle/>
                    <a:p>
                      <a:pPr algn="ctr">
                        <a:lnSpc>
                          <a:spcPct val="100000"/>
                        </a:lnSpc>
                        <a:spcBef>
                          <a:spcPts val="600"/>
                        </a:spcBef>
                        <a:spcAft>
                          <a:spcPts val="600"/>
                        </a:spcAft>
                      </a:pPr>
                      <a:r>
                        <a:rPr lang="en-US" sz="1400" dirty="0">
                          <a:latin typeface="+mn-lt"/>
                          <a:ea typeface="Times New Roman"/>
                          <a:cs typeface="Times New Roman"/>
                        </a:rPr>
                        <a:t>36</a:t>
                      </a:r>
                    </a:p>
                  </a:txBody>
                  <a:tcPr marL="68580" marR="68580" marT="0" marB="0" anchor="ctr"/>
                </a:tc>
                <a:tc>
                  <a:txBody>
                    <a:bodyPr/>
                    <a:lstStyle/>
                    <a:p>
                      <a:pPr algn="ctr">
                        <a:lnSpc>
                          <a:spcPct val="100000"/>
                        </a:lnSpc>
                        <a:spcBef>
                          <a:spcPts val="600"/>
                        </a:spcBef>
                        <a:spcAft>
                          <a:spcPts val="600"/>
                        </a:spcAft>
                      </a:pPr>
                      <a:r>
                        <a:rPr lang="en-US" sz="1400" dirty="0">
                          <a:latin typeface="+mn-lt"/>
                          <a:ea typeface="Times New Roman"/>
                          <a:cs typeface="Times New Roman"/>
                        </a:rPr>
                        <a:t>42</a:t>
                      </a:r>
                    </a:p>
                  </a:txBody>
                  <a:tcPr marL="68580" marR="68580" marT="0" marB="0" anchor="ctr"/>
                </a:tc>
              </a:tr>
              <a:tr h="304800">
                <a:tc>
                  <a:txBody>
                    <a:bodyPr/>
                    <a:lstStyle/>
                    <a:p>
                      <a:pPr>
                        <a:lnSpc>
                          <a:spcPct val="100000"/>
                        </a:lnSpc>
                        <a:spcBef>
                          <a:spcPts val="600"/>
                        </a:spcBef>
                        <a:spcAft>
                          <a:spcPts val="600"/>
                        </a:spcAft>
                      </a:pPr>
                      <a:r>
                        <a:rPr lang="en-US" sz="1400" dirty="0" smtClean="0">
                          <a:latin typeface="+mn-lt"/>
                          <a:ea typeface="Times New Roman"/>
                          <a:cs typeface="Times New Roman"/>
                        </a:rPr>
                        <a:t>2012</a:t>
                      </a:r>
                      <a:r>
                        <a:rPr lang="en-US" sz="1400" baseline="0" dirty="0" smtClean="0">
                          <a:latin typeface="+mn-lt"/>
                          <a:ea typeface="Times New Roman"/>
                          <a:cs typeface="Times New Roman"/>
                        </a:rPr>
                        <a:t> /</a:t>
                      </a:r>
                      <a:r>
                        <a:rPr lang="en-US" sz="1400" dirty="0" smtClean="0">
                          <a:latin typeface="+mn-lt"/>
                          <a:ea typeface="Times New Roman"/>
                          <a:cs typeface="Times New Roman"/>
                        </a:rPr>
                        <a:t> forthcoming</a:t>
                      </a:r>
                      <a:endParaRPr lang="en-US" sz="1400" dirty="0">
                        <a:latin typeface="+mn-lt"/>
                        <a:ea typeface="Times New Roman"/>
                        <a:cs typeface="Times New Roman"/>
                      </a:endParaRPr>
                    </a:p>
                  </a:txBody>
                  <a:tcPr marL="68580" marR="68580" marT="0" marB="0" anchor="ctr"/>
                </a:tc>
                <a:tc>
                  <a:txBody>
                    <a:bodyPr/>
                    <a:lstStyle/>
                    <a:p>
                      <a:pPr algn="ctr">
                        <a:lnSpc>
                          <a:spcPct val="100000"/>
                        </a:lnSpc>
                        <a:spcBef>
                          <a:spcPts val="600"/>
                        </a:spcBef>
                        <a:spcAft>
                          <a:spcPts val="600"/>
                        </a:spcAft>
                      </a:pPr>
                      <a:r>
                        <a:rPr lang="en-US" sz="1400" dirty="0" smtClean="0">
                          <a:latin typeface="+mn-lt"/>
                          <a:ea typeface="Times New Roman"/>
                          <a:cs typeface="Times New Roman"/>
                        </a:rPr>
                        <a:t>52</a:t>
                      </a:r>
                      <a:endParaRPr lang="en-US" sz="1400" dirty="0">
                        <a:latin typeface="+mn-lt"/>
                        <a:ea typeface="Times New Roman"/>
                        <a:cs typeface="Times New Roman"/>
                      </a:endParaRPr>
                    </a:p>
                  </a:txBody>
                  <a:tcPr marL="68580" marR="68580" marT="0" marB="0" anchor="ctr"/>
                </a:tc>
                <a:tc>
                  <a:txBody>
                    <a:bodyPr/>
                    <a:lstStyle/>
                    <a:p>
                      <a:pPr algn="ctr">
                        <a:lnSpc>
                          <a:spcPct val="100000"/>
                        </a:lnSpc>
                        <a:spcBef>
                          <a:spcPts val="600"/>
                        </a:spcBef>
                        <a:spcAft>
                          <a:spcPts val="600"/>
                        </a:spcAft>
                      </a:pPr>
                      <a:r>
                        <a:rPr lang="en-US" sz="1400">
                          <a:latin typeface="+mn-lt"/>
                          <a:ea typeface="Times New Roman"/>
                          <a:cs typeface="Times New Roman"/>
                        </a:rPr>
                        <a:t>0</a:t>
                      </a:r>
                    </a:p>
                  </a:txBody>
                  <a:tcPr marL="68580" marR="68580" marT="0" marB="0" anchor="ctr"/>
                </a:tc>
                <a:tc>
                  <a:txBody>
                    <a:bodyPr/>
                    <a:lstStyle/>
                    <a:p>
                      <a:pPr algn="ctr">
                        <a:lnSpc>
                          <a:spcPct val="100000"/>
                        </a:lnSpc>
                        <a:spcBef>
                          <a:spcPts val="600"/>
                        </a:spcBef>
                        <a:spcAft>
                          <a:spcPts val="600"/>
                        </a:spcAft>
                      </a:pPr>
                      <a:r>
                        <a:rPr lang="en-US" sz="1400" dirty="0">
                          <a:latin typeface="+mn-lt"/>
                          <a:ea typeface="Times New Roman"/>
                          <a:cs typeface="Times New Roman"/>
                        </a:rPr>
                        <a:t>17</a:t>
                      </a:r>
                    </a:p>
                  </a:txBody>
                  <a:tcPr marL="68580" marR="68580" marT="0" marB="0" anchor="ctr"/>
                </a:tc>
                <a:tc>
                  <a:txBody>
                    <a:bodyPr/>
                    <a:lstStyle/>
                    <a:p>
                      <a:pPr algn="ctr">
                        <a:lnSpc>
                          <a:spcPct val="100000"/>
                        </a:lnSpc>
                        <a:spcBef>
                          <a:spcPts val="600"/>
                        </a:spcBef>
                        <a:spcAft>
                          <a:spcPts val="600"/>
                        </a:spcAft>
                      </a:pPr>
                      <a:r>
                        <a:rPr lang="en-US" sz="1400" dirty="0">
                          <a:latin typeface="+mn-lt"/>
                          <a:ea typeface="Times New Roman"/>
                          <a:cs typeface="Times New Roman"/>
                        </a:rPr>
                        <a:t>14</a:t>
                      </a:r>
                    </a:p>
                  </a:txBody>
                  <a:tcPr marL="68580" marR="68580" marT="0" marB="0" anchor="ctr"/>
                </a:tc>
              </a:tr>
              <a:tr h="388371">
                <a:tc>
                  <a:txBody>
                    <a:bodyPr/>
                    <a:lstStyle/>
                    <a:p>
                      <a:pPr>
                        <a:lnSpc>
                          <a:spcPct val="100000"/>
                        </a:lnSpc>
                        <a:spcBef>
                          <a:spcPts val="300"/>
                        </a:spcBef>
                        <a:spcAft>
                          <a:spcPts val="300"/>
                        </a:spcAft>
                      </a:pPr>
                      <a:r>
                        <a:rPr lang="en-US" sz="1400" dirty="0">
                          <a:latin typeface="+mn-lt"/>
                          <a:ea typeface="Times New Roman"/>
                          <a:cs typeface="Times New Roman"/>
                        </a:rPr>
                        <a:t>TOTAL</a:t>
                      </a:r>
                    </a:p>
                  </a:txBody>
                  <a:tcPr marL="68580" marR="68580" marT="0" marB="0" anchor="ctr"/>
                </a:tc>
                <a:tc>
                  <a:txBody>
                    <a:bodyPr/>
                    <a:lstStyle/>
                    <a:p>
                      <a:pPr algn="ctr">
                        <a:lnSpc>
                          <a:spcPct val="100000"/>
                        </a:lnSpc>
                        <a:spcBef>
                          <a:spcPts val="300"/>
                        </a:spcBef>
                        <a:spcAft>
                          <a:spcPts val="300"/>
                        </a:spcAft>
                      </a:pPr>
                      <a:r>
                        <a:rPr lang="en-US" sz="1400">
                          <a:latin typeface="+mn-lt"/>
                          <a:ea typeface="Times New Roman"/>
                          <a:cs typeface="Times New Roman"/>
                        </a:rPr>
                        <a:t>372</a:t>
                      </a:r>
                    </a:p>
                  </a:txBody>
                  <a:tcPr marL="68580" marR="68580" marT="0" marB="0" anchor="ctr"/>
                </a:tc>
                <a:tc>
                  <a:txBody>
                    <a:bodyPr/>
                    <a:lstStyle/>
                    <a:p>
                      <a:pPr algn="ctr">
                        <a:lnSpc>
                          <a:spcPct val="100000"/>
                        </a:lnSpc>
                        <a:spcBef>
                          <a:spcPts val="300"/>
                        </a:spcBef>
                        <a:spcAft>
                          <a:spcPts val="300"/>
                        </a:spcAft>
                      </a:pPr>
                      <a:r>
                        <a:rPr lang="en-US" sz="1400">
                          <a:latin typeface="+mn-lt"/>
                          <a:ea typeface="Times New Roman"/>
                          <a:cs typeface="Times New Roman"/>
                        </a:rPr>
                        <a:t>23</a:t>
                      </a:r>
                    </a:p>
                  </a:txBody>
                  <a:tcPr marL="68580" marR="68580" marT="0" marB="0" anchor="ctr"/>
                </a:tc>
                <a:tc>
                  <a:txBody>
                    <a:bodyPr/>
                    <a:lstStyle/>
                    <a:p>
                      <a:pPr algn="ctr">
                        <a:lnSpc>
                          <a:spcPct val="100000"/>
                        </a:lnSpc>
                        <a:spcBef>
                          <a:spcPts val="300"/>
                        </a:spcBef>
                        <a:spcAft>
                          <a:spcPts val="300"/>
                        </a:spcAft>
                      </a:pPr>
                      <a:r>
                        <a:rPr lang="en-US" sz="1400">
                          <a:latin typeface="+mn-lt"/>
                          <a:ea typeface="Times New Roman"/>
                          <a:cs typeface="Times New Roman"/>
                        </a:rPr>
                        <a:t>171</a:t>
                      </a:r>
                    </a:p>
                  </a:txBody>
                  <a:tcPr marL="68580" marR="68580" marT="0" marB="0" anchor="ctr"/>
                </a:tc>
                <a:tc>
                  <a:txBody>
                    <a:bodyPr/>
                    <a:lstStyle/>
                    <a:p>
                      <a:pPr algn="ctr">
                        <a:lnSpc>
                          <a:spcPct val="100000"/>
                        </a:lnSpc>
                        <a:spcBef>
                          <a:spcPts val="300"/>
                        </a:spcBef>
                        <a:spcAft>
                          <a:spcPts val="300"/>
                        </a:spcAft>
                      </a:pPr>
                      <a:r>
                        <a:rPr lang="en-US" sz="1400" dirty="0">
                          <a:latin typeface="+mn-lt"/>
                          <a:ea typeface="Times New Roman"/>
                          <a:cs typeface="Times New Roman"/>
                        </a:rPr>
                        <a:t>261</a:t>
                      </a: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Promoting Data Use</a:t>
            </a:r>
            <a:endParaRPr lang="en-US" i="1" dirty="0"/>
          </a:p>
        </p:txBody>
      </p:sp>
      <p:sp>
        <p:nvSpPr>
          <p:cNvPr id="3" name="Content Placeholder 2"/>
          <p:cNvSpPr>
            <a:spLocks noGrp="1"/>
          </p:cNvSpPr>
          <p:nvPr>
            <p:ph idx="1"/>
          </p:nvPr>
        </p:nvSpPr>
        <p:spPr>
          <a:xfrm>
            <a:off x="457200" y="1371600"/>
            <a:ext cx="8229600" cy="4876800"/>
          </a:xfrm>
        </p:spPr>
        <p:txBody>
          <a:bodyPr/>
          <a:lstStyle/>
          <a:p>
            <a:pPr lvl="0"/>
            <a:r>
              <a:rPr lang="en-US" sz="2400" dirty="0" smtClean="0"/>
              <a:t>W</a:t>
            </a:r>
            <a:r>
              <a:rPr lang="en-US" sz="2400" dirty="0" smtClean="0">
                <a:solidFill>
                  <a:schemeClr val="tx1"/>
                </a:solidFill>
                <a:latin typeface="+mn-lt"/>
                <a:ea typeface="+mn-ea"/>
                <a:cs typeface="+mn-cs"/>
              </a:rPr>
              <a:t>ell-documented, user-friendly data sets</a:t>
            </a:r>
          </a:p>
          <a:p>
            <a:pPr lvl="0"/>
            <a:r>
              <a:rPr lang="en-US" sz="2400" dirty="0" smtClean="0">
                <a:solidFill>
                  <a:schemeClr val="tx1"/>
                </a:solidFill>
                <a:latin typeface="+mn-lt"/>
                <a:ea typeface="+mn-ea"/>
                <a:cs typeface="+mn-cs"/>
              </a:rPr>
              <a:t>User Manual</a:t>
            </a:r>
          </a:p>
          <a:p>
            <a:pPr lvl="0"/>
            <a:r>
              <a:rPr lang="en-US" sz="2400" dirty="0" smtClean="0"/>
              <a:t>O</a:t>
            </a:r>
            <a:r>
              <a:rPr lang="en-US" sz="2400" dirty="0" smtClean="0">
                <a:solidFill>
                  <a:schemeClr val="tx1"/>
                </a:solidFill>
                <a:latin typeface="+mn-lt"/>
                <a:ea typeface="+mn-ea"/>
                <a:cs typeface="+mn-cs"/>
              </a:rPr>
              <a:t>ther on-line tools (e.g., </a:t>
            </a:r>
            <a:r>
              <a:rPr lang="en-US" sz="2400" dirty="0" err="1" smtClean="0">
                <a:solidFill>
                  <a:schemeClr val="tx1"/>
                </a:solidFill>
                <a:latin typeface="+mn-lt"/>
                <a:ea typeface="+mn-ea"/>
                <a:cs typeface="+mn-cs"/>
              </a:rPr>
              <a:t>PanelWhiz</a:t>
            </a:r>
            <a:r>
              <a:rPr lang="en-US" sz="2400" dirty="0" smtClean="0">
                <a:solidFill>
                  <a:schemeClr val="tx1"/>
                </a:solidFill>
                <a:latin typeface="+mn-lt"/>
                <a:ea typeface="+mn-ea"/>
                <a:cs typeface="+mn-cs"/>
              </a:rPr>
              <a:t>)</a:t>
            </a:r>
          </a:p>
          <a:p>
            <a:pPr lvl="0"/>
            <a:r>
              <a:rPr lang="en-US" sz="2400" dirty="0" smtClean="0">
                <a:solidFill>
                  <a:schemeClr val="tx1"/>
                </a:solidFill>
                <a:latin typeface="+mn-lt"/>
                <a:ea typeface="+mn-ea"/>
                <a:cs typeface="+mn-cs"/>
              </a:rPr>
              <a:t>Discussion Papers </a:t>
            </a:r>
            <a:r>
              <a:rPr lang="en-US" sz="2400" dirty="0" smtClean="0"/>
              <a:t>/</a:t>
            </a:r>
            <a:r>
              <a:rPr lang="en-US" sz="2400" dirty="0" smtClean="0">
                <a:solidFill>
                  <a:schemeClr val="tx1"/>
                </a:solidFill>
                <a:latin typeface="+mn-lt"/>
                <a:ea typeface="+mn-ea"/>
                <a:cs typeface="+mn-cs"/>
              </a:rPr>
              <a:t> Technical Papers</a:t>
            </a:r>
          </a:p>
          <a:p>
            <a:pPr lvl="0"/>
            <a:r>
              <a:rPr lang="en-US" sz="2400" dirty="0" smtClean="0"/>
              <a:t>U</a:t>
            </a:r>
            <a:r>
              <a:rPr lang="en-US" sz="2400" dirty="0" smtClean="0">
                <a:solidFill>
                  <a:schemeClr val="tx1"/>
                </a:solidFill>
                <a:latin typeface="+mn-lt"/>
                <a:ea typeface="+mn-ea"/>
                <a:cs typeface="+mn-cs"/>
              </a:rPr>
              <a:t>ser training and panel data analysis courses</a:t>
            </a:r>
          </a:p>
          <a:p>
            <a:pPr lvl="0"/>
            <a:r>
              <a:rPr lang="en-US" sz="2400" dirty="0" smtClean="0"/>
              <a:t>B</a:t>
            </a:r>
            <a:r>
              <a:rPr lang="en-US" sz="2400" dirty="0" smtClean="0">
                <a:solidFill>
                  <a:schemeClr val="tx1"/>
                </a:solidFill>
                <a:latin typeface="+mn-lt"/>
                <a:ea typeface="+mn-ea"/>
                <a:cs typeface="+mn-cs"/>
              </a:rPr>
              <a:t>iennial research conference</a:t>
            </a:r>
          </a:p>
          <a:p>
            <a:pPr lvl="0">
              <a:spcBef>
                <a:spcPts val="400"/>
              </a:spcBef>
            </a:pPr>
            <a:r>
              <a:rPr lang="en-US" sz="2400" dirty="0" smtClean="0"/>
              <a:t>M</a:t>
            </a:r>
            <a:r>
              <a:rPr lang="en-US" sz="2400" dirty="0" smtClean="0">
                <a:solidFill>
                  <a:schemeClr val="tx1"/>
                </a:solidFill>
                <a:latin typeface="+mn-lt"/>
                <a:ea typeface="+mn-ea"/>
                <a:cs typeface="+mn-cs"/>
              </a:rPr>
              <a:t>embership of CNEF</a:t>
            </a:r>
          </a:p>
          <a:p>
            <a:pPr lvl="0"/>
            <a:r>
              <a:rPr lang="en-US" sz="2400" dirty="0" smtClean="0"/>
              <a:t>P</a:t>
            </a:r>
            <a:r>
              <a:rPr lang="en-US" sz="2400" dirty="0" smtClean="0">
                <a:solidFill>
                  <a:schemeClr val="tx1"/>
                </a:solidFill>
                <a:latin typeface="+mn-lt"/>
                <a:ea typeface="+mn-ea"/>
                <a:cs typeface="+mn-cs"/>
              </a:rPr>
              <a:t>resentations to different stakeholders</a:t>
            </a:r>
          </a:p>
          <a:p>
            <a:pPr lvl="0"/>
            <a:r>
              <a:rPr lang="en-US" sz="2400" dirty="0" smtClean="0">
                <a:solidFill>
                  <a:schemeClr val="tx1"/>
                </a:solidFill>
                <a:latin typeface="+mn-lt"/>
                <a:ea typeface="+mn-ea"/>
                <a:cs typeface="+mn-cs"/>
              </a:rPr>
              <a:t>Annual Statistical Report</a:t>
            </a:r>
          </a:p>
          <a:p>
            <a:pPr lvl="0"/>
            <a:r>
              <a:rPr lang="en-US" sz="2400" dirty="0" smtClean="0"/>
              <a:t>S</a:t>
            </a:r>
            <a:r>
              <a:rPr lang="en-US" sz="2400" dirty="0" smtClean="0">
                <a:solidFill>
                  <a:schemeClr val="tx1"/>
                </a:solidFill>
                <a:latin typeface="+mn-lt"/>
                <a:ea typeface="+mn-ea"/>
                <a:cs typeface="+mn-cs"/>
              </a:rPr>
              <a:t>tudy-specific web site</a:t>
            </a:r>
          </a:p>
          <a:p>
            <a:r>
              <a:rPr lang="en-US" sz="2400" dirty="0" smtClean="0"/>
              <a:t>U</a:t>
            </a:r>
            <a:r>
              <a:rPr lang="en-US" sz="2400" dirty="0" smtClean="0">
                <a:solidFill>
                  <a:schemeClr val="tx1"/>
                </a:solidFill>
                <a:latin typeface="+mn-lt"/>
                <a:ea typeface="+mn-ea"/>
                <a:cs typeface="+mn-cs"/>
              </a:rPr>
              <a:t>ser email list</a:t>
            </a:r>
            <a:endParaRPr 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5234" name="Rectangle 2"/>
          <p:cNvSpPr>
            <a:spLocks noGrp="1" noChangeArrowheads="1"/>
          </p:cNvSpPr>
          <p:nvPr>
            <p:ph type="title"/>
          </p:nvPr>
        </p:nvSpPr>
        <p:spPr>
          <a:xfrm>
            <a:off x="381000" y="228600"/>
            <a:ext cx="8534400" cy="914400"/>
          </a:xfrm>
        </p:spPr>
        <p:txBody>
          <a:bodyPr/>
          <a:lstStyle/>
          <a:p>
            <a:r>
              <a:rPr lang="en-US" i="1"/>
              <a:t>Research Uses: Key Features</a:t>
            </a:r>
          </a:p>
        </p:txBody>
      </p:sp>
      <p:sp>
        <p:nvSpPr>
          <p:cNvPr id="735235" name="Rectangle 3"/>
          <p:cNvSpPr>
            <a:spLocks noGrp="1" noChangeArrowheads="1"/>
          </p:cNvSpPr>
          <p:nvPr>
            <p:ph type="body" idx="1"/>
          </p:nvPr>
        </p:nvSpPr>
        <p:spPr>
          <a:xfrm>
            <a:off x="228600" y="1371600"/>
            <a:ext cx="8610600" cy="4343400"/>
          </a:xfrm>
        </p:spPr>
        <p:txBody>
          <a:bodyPr/>
          <a:lstStyle/>
          <a:p>
            <a:pPr marL="536575" indent="-536575"/>
            <a:r>
              <a:rPr lang="en-US" sz="2600" dirty="0" smtClean="0"/>
              <a:t>Topic coverage extremely broad</a:t>
            </a:r>
          </a:p>
        </p:txBody>
      </p:sp>
      <p:sp>
        <p:nvSpPr>
          <p:cNvPr id="735236" name="Text Box 4"/>
          <p:cNvSpPr txBox="1">
            <a:spLocks noChangeArrowheads="1"/>
          </p:cNvSpPr>
          <p:nvPr/>
        </p:nvSpPr>
        <p:spPr bwMode="auto">
          <a:xfrm>
            <a:off x="304800" y="5070475"/>
            <a:ext cx="8686800" cy="457200"/>
          </a:xfrm>
          <a:prstGeom prst="rect">
            <a:avLst/>
          </a:prstGeom>
          <a:noFill/>
          <a:ln w="12700">
            <a:noFill/>
            <a:miter lim="800000"/>
            <a:headEnd/>
            <a:tailEnd/>
          </a:ln>
          <a:effectLst/>
        </p:spPr>
        <p:txBody>
          <a:bodyPr>
            <a:spAutoFit/>
          </a:bodyPr>
          <a:lstStyle/>
          <a:p>
            <a:pPr algn="ctr" eaLnBrk="0" hangingPunct="0"/>
            <a:endParaRPr lang="en-US" sz="240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523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5235"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23850" y="304800"/>
            <a:ext cx="7138988" cy="762000"/>
          </a:xfrm>
        </p:spPr>
        <p:txBody>
          <a:bodyPr/>
          <a:lstStyle/>
          <a:p>
            <a:pPr eaLnBrk="1" hangingPunct="1"/>
            <a:r>
              <a:rPr lang="en-US" i="1" dirty="0" smtClean="0"/>
              <a:t>About HILDA: Introduction</a:t>
            </a:r>
          </a:p>
        </p:txBody>
      </p:sp>
      <p:sp>
        <p:nvSpPr>
          <p:cNvPr id="651267" name="Rectangle 3"/>
          <p:cNvSpPr>
            <a:spLocks noGrp="1" noChangeArrowheads="1"/>
          </p:cNvSpPr>
          <p:nvPr>
            <p:ph type="body" idx="1"/>
          </p:nvPr>
        </p:nvSpPr>
        <p:spPr>
          <a:xfrm>
            <a:off x="304800" y="1295400"/>
            <a:ext cx="8534400" cy="4724400"/>
          </a:xfrm>
        </p:spPr>
        <p:txBody>
          <a:bodyPr/>
          <a:lstStyle/>
          <a:p>
            <a:pPr eaLnBrk="1" hangingPunct="1">
              <a:spcBef>
                <a:spcPct val="30000"/>
              </a:spcBef>
            </a:pPr>
            <a:r>
              <a:rPr lang="en-US" sz="2400" dirty="0" smtClean="0"/>
              <a:t>Funded and </a:t>
            </a:r>
            <a:r>
              <a:rPr lang="en-US" sz="2400" u="sng" dirty="0" smtClean="0"/>
              <a:t>owned</a:t>
            </a:r>
            <a:r>
              <a:rPr lang="en-US" sz="2400" dirty="0" smtClean="0"/>
              <a:t> by Australian Government</a:t>
            </a:r>
          </a:p>
          <a:p>
            <a:pPr eaLnBrk="1" hangingPunct="1">
              <a:spcBef>
                <a:spcPct val="30000"/>
              </a:spcBef>
            </a:pPr>
            <a:r>
              <a:rPr lang="en-US" sz="2400" dirty="0" smtClean="0"/>
              <a:t>Multi-purpose survey</a:t>
            </a:r>
          </a:p>
          <a:p>
            <a:pPr lvl="1" eaLnBrk="1" hangingPunct="1">
              <a:spcBef>
                <a:spcPct val="30000"/>
              </a:spcBef>
            </a:pPr>
            <a:r>
              <a:rPr lang="en-US" sz="2200" dirty="0" err="1" smtClean="0"/>
              <a:t>Modelled</a:t>
            </a:r>
            <a:r>
              <a:rPr lang="en-US" sz="2200" dirty="0" smtClean="0"/>
              <a:t> </a:t>
            </a:r>
            <a:r>
              <a:rPr lang="en-US" sz="2200" dirty="0" smtClean="0"/>
              <a:t>on other household panels – BHPS, SOEP</a:t>
            </a:r>
          </a:p>
          <a:p>
            <a:pPr eaLnBrk="1" hangingPunct="1">
              <a:spcBef>
                <a:spcPct val="30000"/>
              </a:spcBef>
            </a:pPr>
            <a:r>
              <a:rPr lang="en-US" sz="2400" dirty="0" smtClean="0"/>
              <a:t>Survey manager = Melbourne Institute of Applied Economic &amp; Social Research (University of Melbourne) </a:t>
            </a:r>
          </a:p>
          <a:p>
            <a:pPr eaLnBrk="1" hangingPunct="1">
              <a:spcBef>
                <a:spcPct val="30000"/>
              </a:spcBef>
            </a:pPr>
            <a:r>
              <a:rPr lang="en-US" sz="2400" dirty="0" smtClean="0"/>
              <a:t>Fieldwork subcontractor = Roy Morgan Research</a:t>
            </a:r>
          </a:p>
          <a:p>
            <a:pPr eaLnBrk="1" hangingPunct="1">
              <a:spcBef>
                <a:spcPct val="30000"/>
              </a:spcBef>
            </a:pPr>
            <a:r>
              <a:rPr lang="en-US" sz="2400" dirty="0" smtClean="0"/>
              <a:t>Unit record data available (under license)</a:t>
            </a:r>
          </a:p>
          <a:p>
            <a:pPr eaLnBrk="1" hangingPunct="1">
              <a:spcBef>
                <a:spcPct val="30000"/>
              </a:spcBef>
            </a:pPr>
            <a:r>
              <a:rPr lang="en-US" sz="2400" dirty="0" smtClean="0"/>
              <a:t>Want to know more?</a:t>
            </a:r>
          </a:p>
          <a:p>
            <a:pPr lvl="1" eaLnBrk="1" hangingPunct="1">
              <a:spcBef>
                <a:spcPct val="30000"/>
              </a:spcBef>
              <a:buFont typeface="Wingdings" pitchFamily="2" charset="2"/>
              <a:buChar char="v"/>
            </a:pPr>
            <a:r>
              <a:rPr lang="en-US" sz="2000" dirty="0" smtClean="0"/>
              <a:t>Articles in </a:t>
            </a:r>
            <a:r>
              <a:rPr lang="en-US" sz="2000" i="1" dirty="0" smtClean="0"/>
              <a:t>The Economic Record</a:t>
            </a:r>
            <a:r>
              <a:rPr lang="en-US" sz="2000" dirty="0" smtClean="0"/>
              <a:t>, June 2007 and </a:t>
            </a:r>
            <a:r>
              <a:rPr lang="en-US" sz="2000" i="1" dirty="0" smtClean="0"/>
              <a:t>Australian Economic Review</a:t>
            </a:r>
            <a:r>
              <a:rPr lang="en-US" sz="2000" dirty="0" smtClean="0"/>
              <a:t>, September 2010</a:t>
            </a:r>
          </a:p>
          <a:p>
            <a:pPr lvl="1" eaLnBrk="1" hangingPunct="1">
              <a:spcBef>
                <a:spcPct val="30000"/>
              </a:spcBef>
              <a:buFont typeface="Wingdings" pitchFamily="2" charset="2"/>
              <a:buChar char="v"/>
            </a:pPr>
            <a:r>
              <a:rPr lang="en-US" sz="2000" dirty="0" smtClean="0"/>
              <a:t>www.melbourneinstitute.com/hilda/</a:t>
            </a:r>
            <a:r>
              <a:rPr lang="en-US" sz="1800"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5126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5126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512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5126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5126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5126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51267">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51267">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512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1267"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9044" name="Rectangle 4"/>
          <p:cNvSpPr>
            <a:spLocks noGrp="1" noChangeArrowheads="1"/>
          </p:cNvSpPr>
          <p:nvPr>
            <p:ph type="title"/>
          </p:nvPr>
        </p:nvSpPr>
        <p:spPr>
          <a:xfrm>
            <a:off x="323850" y="228600"/>
            <a:ext cx="8362950" cy="882650"/>
          </a:xfrm>
        </p:spPr>
        <p:txBody>
          <a:bodyPr/>
          <a:lstStyle/>
          <a:p>
            <a:r>
              <a:rPr lang="en-US" i="1" dirty="0" smtClean="0"/>
              <a:t>Research Topics: Just a Few Examples!</a:t>
            </a:r>
            <a:endParaRPr lang="en-US" i="1" dirty="0"/>
          </a:p>
        </p:txBody>
      </p:sp>
      <p:sp>
        <p:nvSpPr>
          <p:cNvPr id="599045" name="Rectangle 5"/>
          <p:cNvSpPr>
            <a:spLocks noGrp="1" noChangeArrowheads="1"/>
          </p:cNvSpPr>
          <p:nvPr>
            <p:ph type="body" sz="half" idx="1"/>
          </p:nvPr>
        </p:nvSpPr>
        <p:spPr>
          <a:xfrm>
            <a:off x="457200" y="1447800"/>
            <a:ext cx="4040188" cy="4572000"/>
          </a:xfrm>
        </p:spPr>
        <p:txBody>
          <a:bodyPr/>
          <a:lstStyle/>
          <a:p>
            <a:pPr>
              <a:lnSpc>
                <a:spcPct val="90000"/>
              </a:lnSpc>
            </a:pPr>
            <a:r>
              <a:rPr lang="en-US" sz="2000" dirty="0" smtClean="0"/>
              <a:t>Income and wealth</a:t>
            </a:r>
          </a:p>
          <a:p>
            <a:pPr lvl="1">
              <a:lnSpc>
                <a:spcPct val="90000"/>
              </a:lnSpc>
            </a:pPr>
            <a:r>
              <a:rPr lang="en-US" sz="1600" dirty="0" smtClean="0"/>
              <a:t>Poverty </a:t>
            </a:r>
            <a:r>
              <a:rPr lang="en-US" sz="1600" dirty="0"/>
              <a:t>dynamics</a:t>
            </a:r>
          </a:p>
          <a:p>
            <a:pPr lvl="1">
              <a:lnSpc>
                <a:spcPct val="90000"/>
              </a:lnSpc>
            </a:pPr>
            <a:r>
              <a:rPr lang="en-US" sz="1600" dirty="0"/>
              <a:t>Distribution of household </a:t>
            </a:r>
            <a:r>
              <a:rPr lang="en-US" sz="1600" dirty="0" smtClean="0"/>
              <a:t>wealth</a:t>
            </a:r>
          </a:p>
          <a:p>
            <a:pPr lvl="1">
              <a:lnSpc>
                <a:spcPct val="90000"/>
              </a:lnSpc>
            </a:pPr>
            <a:r>
              <a:rPr lang="en-US" sz="1600" dirty="0" smtClean="0"/>
              <a:t>Retirement </a:t>
            </a:r>
            <a:r>
              <a:rPr lang="en-US" sz="1600" dirty="0"/>
              <a:t>savings</a:t>
            </a:r>
          </a:p>
          <a:p>
            <a:pPr>
              <a:lnSpc>
                <a:spcPct val="90000"/>
              </a:lnSpc>
            </a:pPr>
            <a:r>
              <a:rPr lang="en-US" sz="2000" dirty="0" smtClean="0"/>
              <a:t>Labour supply / Unemployment</a:t>
            </a:r>
          </a:p>
          <a:p>
            <a:pPr lvl="1">
              <a:lnSpc>
                <a:spcPct val="90000"/>
              </a:lnSpc>
            </a:pPr>
            <a:r>
              <a:rPr lang="en-US" sz="1600" dirty="0" smtClean="0"/>
              <a:t>LFP and health</a:t>
            </a:r>
          </a:p>
          <a:p>
            <a:pPr lvl="1">
              <a:lnSpc>
                <a:spcPct val="90000"/>
              </a:lnSpc>
            </a:pPr>
            <a:r>
              <a:rPr lang="en-US" sz="1600" dirty="0" smtClean="0"/>
              <a:t>Family policy and couples LS</a:t>
            </a:r>
          </a:p>
          <a:p>
            <a:pPr lvl="1">
              <a:lnSpc>
                <a:spcPct val="90000"/>
              </a:lnSpc>
            </a:pPr>
            <a:r>
              <a:rPr lang="en-US" sz="1600" dirty="0" smtClean="0"/>
              <a:t>Impact of child care costs</a:t>
            </a:r>
          </a:p>
          <a:p>
            <a:pPr lvl="1">
              <a:lnSpc>
                <a:spcPct val="90000"/>
              </a:lnSpc>
            </a:pPr>
            <a:r>
              <a:rPr lang="en-US" sz="1600" dirty="0" smtClean="0"/>
              <a:t>Forgone earnings of mothers</a:t>
            </a:r>
            <a:endParaRPr lang="en-US" sz="1600" dirty="0"/>
          </a:p>
          <a:p>
            <a:pPr>
              <a:lnSpc>
                <a:spcPct val="90000"/>
              </a:lnSpc>
            </a:pPr>
            <a:r>
              <a:rPr lang="en-US" sz="2000" dirty="0" smtClean="0"/>
              <a:t>Employment</a:t>
            </a:r>
          </a:p>
          <a:p>
            <a:pPr lvl="1">
              <a:lnSpc>
                <a:spcPct val="90000"/>
              </a:lnSpc>
            </a:pPr>
            <a:r>
              <a:rPr lang="en-US" sz="1600" dirty="0" smtClean="0"/>
              <a:t>Working </a:t>
            </a:r>
            <a:r>
              <a:rPr lang="en-US" sz="1600" dirty="0"/>
              <a:t>hours </a:t>
            </a:r>
            <a:r>
              <a:rPr lang="en-US" sz="1600" dirty="0" smtClean="0"/>
              <a:t>mismatch</a:t>
            </a:r>
          </a:p>
          <a:p>
            <a:pPr lvl="1">
              <a:lnSpc>
                <a:spcPct val="90000"/>
              </a:lnSpc>
            </a:pPr>
            <a:r>
              <a:rPr lang="en-US" sz="1600" dirty="0" smtClean="0"/>
              <a:t>Casual employment transitions</a:t>
            </a:r>
          </a:p>
          <a:p>
            <a:pPr lvl="1">
              <a:lnSpc>
                <a:spcPct val="90000"/>
              </a:lnSpc>
            </a:pPr>
            <a:r>
              <a:rPr lang="en-US" sz="1600" dirty="0" smtClean="0"/>
              <a:t>Part-time employment and wages</a:t>
            </a:r>
          </a:p>
          <a:p>
            <a:pPr lvl="1">
              <a:lnSpc>
                <a:spcPct val="90000"/>
              </a:lnSpc>
            </a:pPr>
            <a:r>
              <a:rPr lang="en-US" sz="1600" dirty="0" smtClean="0"/>
              <a:t>Job insecurity</a:t>
            </a:r>
          </a:p>
          <a:p>
            <a:pPr lvl="1">
              <a:lnSpc>
                <a:spcPct val="90000"/>
              </a:lnSpc>
            </a:pPr>
            <a:r>
              <a:rPr lang="en-US" sz="1600" dirty="0" smtClean="0"/>
              <a:t>Responses to long hours</a:t>
            </a:r>
          </a:p>
          <a:p>
            <a:pPr lvl="1">
              <a:lnSpc>
                <a:spcPct val="90000"/>
              </a:lnSpc>
            </a:pPr>
            <a:r>
              <a:rPr lang="en-US" sz="1600" dirty="0" smtClean="0"/>
              <a:t>Gender inequity</a:t>
            </a:r>
          </a:p>
          <a:p>
            <a:pPr>
              <a:lnSpc>
                <a:spcPct val="90000"/>
              </a:lnSpc>
            </a:pPr>
            <a:endParaRPr lang="en-US" sz="2000" dirty="0"/>
          </a:p>
        </p:txBody>
      </p:sp>
      <p:sp>
        <p:nvSpPr>
          <p:cNvPr id="599046" name="Rectangle 6"/>
          <p:cNvSpPr>
            <a:spLocks noGrp="1" noChangeArrowheads="1"/>
          </p:cNvSpPr>
          <p:nvPr>
            <p:ph type="body" sz="half" idx="2"/>
          </p:nvPr>
        </p:nvSpPr>
        <p:spPr>
          <a:xfrm>
            <a:off x="4572000" y="1447800"/>
            <a:ext cx="4319588" cy="4648200"/>
          </a:xfrm>
        </p:spPr>
        <p:txBody>
          <a:bodyPr/>
          <a:lstStyle/>
          <a:p>
            <a:pPr>
              <a:lnSpc>
                <a:spcPct val="90000"/>
              </a:lnSpc>
            </a:pPr>
            <a:r>
              <a:rPr lang="en-US" sz="2000" dirty="0" smtClean="0"/>
              <a:t>Marriage and family</a:t>
            </a:r>
          </a:p>
          <a:p>
            <a:pPr lvl="1">
              <a:lnSpc>
                <a:spcPct val="90000"/>
              </a:lnSpc>
            </a:pPr>
            <a:r>
              <a:rPr lang="en-US" sz="1600" dirty="0" smtClean="0"/>
              <a:t>Patterns </a:t>
            </a:r>
            <a:r>
              <a:rPr lang="en-US" sz="1600" dirty="0"/>
              <a:t>of </a:t>
            </a:r>
            <a:r>
              <a:rPr lang="en-US" sz="1600" dirty="0" smtClean="0"/>
              <a:t>cohabitation</a:t>
            </a:r>
          </a:p>
          <a:p>
            <a:pPr lvl="1">
              <a:lnSpc>
                <a:spcPct val="90000"/>
              </a:lnSpc>
            </a:pPr>
            <a:r>
              <a:rPr lang="en-US" sz="1600" dirty="0"/>
              <a:t>Children’s living arrangements</a:t>
            </a:r>
          </a:p>
          <a:p>
            <a:pPr lvl="1">
              <a:lnSpc>
                <a:spcPct val="90000"/>
              </a:lnSpc>
            </a:pPr>
            <a:r>
              <a:rPr lang="en-US" sz="1600" dirty="0" smtClean="0"/>
              <a:t>Post-separation </a:t>
            </a:r>
            <a:r>
              <a:rPr lang="en-US" sz="1600" dirty="0"/>
              <a:t>contact with children</a:t>
            </a:r>
          </a:p>
          <a:p>
            <a:pPr lvl="1">
              <a:lnSpc>
                <a:spcPct val="90000"/>
              </a:lnSpc>
            </a:pPr>
            <a:r>
              <a:rPr lang="en-US" sz="1600" dirty="0" smtClean="0"/>
              <a:t>Childlessness</a:t>
            </a:r>
          </a:p>
          <a:p>
            <a:pPr lvl="1">
              <a:lnSpc>
                <a:spcPct val="90000"/>
              </a:lnSpc>
            </a:pPr>
            <a:r>
              <a:rPr lang="en-US" sz="1600" dirty="0" smtClean="0"/>
              <a:t>Predictors of marital separation</a:t>
            </a:r>
            <a:endParaRPr lang="en-US" sz="1600" dirty="0"/>
          </a:p>
          <a:p>
            <a:pPr>
              <a:lnSpc>
                <a:spcPct val="90000"/>
              </a:lnSpc>
            </a:pPr>
            <a:r>
              <a:rPr lang="en-US" sz="2000" dirty="0" smtClean="0"/>
              <a:t>Subjective well-being</a:t>
            </a:r>
            <a:endParaRPr lang="en-US" sz="2000" dirty="0"/>
          </a:p>
          <a:p>
            <a:pPr lvl="1">
              <a:lnSpc>
                <a:spcPct val="90000"/>
              </a:lnSpc>
            </a:pPr>
            <a:r>
              <a:rPr lang="en-US" sz="1600" dirty="0" smtClean="0"/>
              <a:t>Adaptation to life events</a:t>
            </a:r>
          </a:p>
          <a:p>
            <a:pPr lvl="1">
              <a:lnSpc>
                <a:spcPct val="90000"/>
              </a:lnSpc>
            </a:pPr>
            <a:r>
              <a:rPr lang="en-US" sz="1600" dirty="0" smtClean="0"/>
              <a:t>Predictors / correlates of life satisfaction</a:t>
            </a:r>
            <a:endParaRPr lang="en-US" sz="1600" dirty="0"/>
          </a:p>
          <a:p>
            <a:pPr>
              <a:lnSpc>
                <a:spcPct val="90000"/>
              </a:lnSpc>
            </a:pPr>
            <a:r>
              <a:rPr lang="en-US" sz="2000" dirty="0"/>
              <a:t>Mental health </a:t>
            </a:r>
            <a:r>
              <a:rPr lang="en-US" sz="2000" dirty="0" smtClean="0"/>
              <a:t>and:</a:t>
            </a:r>
          </a:p>
          <a:p>
            <a:pPr lvl="1">
              <a:lnSpc>
                <a:spcPct val="90000"/>
              </a:lnSpc>
            </a:pPr>
            <a:r>
              <a:rPr lang="en-US" sz="1600" dirty="0" smtClean="0"/>
              <a:t>welfare reliance</a:t>
            </a:r>
          </a:p>
          <a:p>
            <a:pPr lvl="1">
              <a:lnSpc>
                <a:spcPct val="90000"/>
              </a:lnSpc>
            </a:pPr>
            <a:r>
              <a:rPr lang="en-US" sz="1600" dirty="0" smtClean="0"/>
              <a:t>retirement</a:t>
            </a:r>
          </a:p>
          <a:p>
            <a:pPr lvl="1">
              <a:lnSpc>
                <a:spcPct val="90000"/>
              </a:lnSpc>
            </a:pPr>
            <a:r>
              <a:rPr lang="en-US" sz="1600" dirty="0" smtClean="0"/>
              <a:t>housing affordability</a:t>
            </a:r>
          </a:p>
          <a:p>
            <a:pPr lvl="1">
              <a:lnSpc>
                <a:spcPct val="90000"/>
              </a:lnSpc>
            </a:pPr>
            <a:r>
              <a:rPr lang="en-US" sz="1600" dirty="0" smtClean="0"/>
              <a:t>joblessness</a:t>
            </a:r>
          </a:p>
          <a:p>
            <a:pPr lvl="1">
              <a:lnSpc>
                <a:spcPct val="90000"/>
              </a:lnSpc>
            </a:pPr>
            <a:r>
              <a:rPr lang="en-US" sz="1600" dirty="0" smtClean="0"/>
              <a:t>job quality</a:t>
            </a:r>
          </a:p>
          <a:p>
            <a:pPr>
              <a:lnSpc>
                <a:spcPct val="90000"/>
              </a:lnSpc>
              <a:buNone/>
            </a:pP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99045">
                                            <p:txEl>
                                              <p:pRg st="0" end="0"/>
                                            </p:txEl>
                                          </p:spTgt>
                                        </p:tgtEl>
                                        <p:attrNameLst>
                                          <p:attrName>style.visibility</p:attrName>
                                        </p:attrNameLst>
                                      </p:cBhvr>
                                      <p:to>
                                        <p:strVal val="visible"/>
                                      </p:to>
                                    </p:set>
                                    <p:anim calcmode="lin" valueType="num">
                                      <p:cBhvr additive="base">
                                        <p:cTn id="7" dur="500" fill="hold"/>
                                        <p:tgtEl>
                                          <p:spTgt spid="59904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9904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599045">
                                            <p:txEl>
                                              <p:pRg st="1" end="1"/>
                                            </p:txEl>
                                          </p:spTgt>
                                        </p:tgtEl>
                                        <p:attrNameLst>
                                          <p:attrName>style.visibility</p:attrName>
                                        </p:attrNameLst>
                                      </p:cBhvr>
                                      <p:to>
                                        <p:strVal val="visible"/>
                                      </p:to>
                                    </p:set>
                                    <p:anim calcmode="lin" valueType="num">
                                      <p:cBhvr additive="base">
                                        <p:cTn id="11" dur="500" fill="hold"/>
                                        <p:tgtEl>
                                          <p:spTgt spid="599045">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99045">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599045">
                                            <p:txEl>
                                              <p:pRg st="2" end="2"/>
                                            </p:txEl>
                                          </p:spTgt>
                                        </p:tgtEl>
                                        <p:attrNameLst>
                                          <p:attrName>style.visibility</p:attrName>
                                        </p:attrNameLst>
                                      </p:cBhvr>
                                      <p:to>
                                        <p:strVal val="visible"/>
                                      </p:to>
                                    </p:set>
                                    <p:anim calcmode="lin" valueType="num">
                                      <p:cBhvr additive="base">
                                        <p:cTn id="15" dur="500" fill="hold"/>
                                        <p:tgtEl>
                                          <p:spTgt spid="599045">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599045">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599045">
                                            <p:txEl>
                                              <p:pRg st="3" end="3"/>
                                            </p:txEl>
                                          </p:spTgt>
                                        </p:tgtEl>
                                        <p:attrNameLst>
                                          <p:attrName>style.visibility</p:attrName>
                                        </p:attrNameLst>
                                      </p:cBhvr>
                                      <p:to>
                                        <p:strVal val="visible"/>
                                      </p:to>
                                    </p:set>
                                    <p:anim calcmode="lin" valueType="num">
                                      <p:cBhvr additive="base">
                                        <p:cTn id="19" dur="500" fill="hold"/>
                                        <p:tgtEl>
                                          <p:spTgt spid="59904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99045">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599045">
                                            <p:txEl>
                                              <p:pRg st="4" end="4"/>
                                            </p:txEl>
                                          </p:spTgt>
                                        </p:tgtEl>
                                        <p:attrNameLst>
                                          <p:attrName>style.visibility</p:attrName>
                                        </p:attrNameLst>
                                      </p:cBhvr>
                                      <p:to>
                                        <p:strVal val="visible"/>
                                      </p:to>
                                    </p:set>
                                    <p:anim calcmode="lin" valueType="num">
                                      <p:cBhvr additive="base">
                                        <p:cTn id="23" dur="500" fill="hold"/>
                                        <p:tgtEl>
                                          <p:spTgt spid="599045">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599045">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599045">
                                            <p:txEl>
                                              <p:pRg st="5" end="5"/>
                                            </p:txEl>
                                          </p:spTgt>
                                        </p:tgtEl>
                                        <p:attrNameLst>
                                          <p:attrName>style.visibility</p:attrName>
                                        </p:attrNameLst>
                                      </p:cBhvr>
                                      <p:to>
                                        <p:strVal val="visible"/>
                                      </p:to>
                                    </p:set>
                                    <p:anim calcmode="lin" valueType="num">
                                      <p:cBhvr additive="base">
                                        <p:cTn id="27" dur="500" fill="hold"/>
                                        <p:tgtEl>
                                          <p:spTgt spid="599045">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599045">
                                            <p:txEl>
                                              <p:pRg st="5" end="5"/>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599045">
                                            <p:txEl>
                                              <p:pRg st="6" end="6"/>
                                            </p:txEl>
                                          </p:spTgt>
                                        </p:tgtEl>
                                        <p:attrNameLst>
                                          <p:attrName>style.visibility</p:attrName>
                                        </p:attrNameLst>
                                      </p:cBhvr>
                                      <p:to>
                                        <p:strVal val="visible"/>
                                      </p:to>
                                    </p:set>
                                    <p:anim calcmode="lin" valueType="num">
                                      <p:cBhvr additive="base">
                                        <p:cTn id="31" dur="500" fill="hold"/>
                                        <p:tgtEl>
                                          <p:spTgt spid="599045">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99045">
                                            <p:txEl>
                                              <p:pRg st="6" end="6"/>
                                            </p:txEl>
                                          </p:spTgt>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599045">
                                            <p:txEl>
                                              <p:pRg st="7" end="7"/>
                                            </p:txEl>
                                          </p:spTgt>
                                        </p:tgtEl>
                                        <p:attrNameLst>
                                          <p:attrName>style.visibility</p:attrName>
                                        </p:attrNameLst>
                                      </p:cBhvr>
                                      <p:to>
                                        <p:strVal val="visible"/>
                                      </p:to>
                                    </p:set>
                                    <p:anim calcmode="lin" valueType="num">
                                      <p:cBhvr additive="base">
                                        <p:cTn id="35" dur="500" fill="hold"/>
                                        <p:tgtEl>
                                          <p:spTgt spid="599045">
                                            <p:txEl>
                                              <p:pRg st="7" end="7"/>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599045">
                                            <p:txEl>
                                              <p:pRg st="7" end="7"/>
                                            </p:txEl>
                                          </p:spTgt>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599045">
                                            <p:txEl>
                                              <p:pRg st="8" end="8"/>
                                            </p:txEl>
                                          </p:spTgt>
                                        </p:tgtEl>
                                        <p:attrNameLst>
                                          <p:attrName>style.visibility</p:attrName>
                                        </p:attrNameLst>
                                      </p:cBhvr>
                                      <p:to>
                                        <p:strVal val="visible"/>
                                      </p:to>
                                    </p:set>
                                    <p:anim calcmode="lin" valueType="num">
                                      <p:cBhvr additive="base">
                                        <p:cTn id="39" dur="500" fill="hold"/>
                                        <p:tgtEl>
                                          <p:spTgt spid="599045">
                                            <p:txEl>
                                              <p:pRg st="8" end="8"/>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599045">
                                            <p:txEl>
                                              <p:pRg st="8" end="8"/>
                                            </p:txEl>
                                          </p:spTgt>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599045">
                                            <p:txEl>
                                              <p:pRg st="9" end="9"/>
                                            </p:txEl>
                                          </p:spTgt>
                                        </p:tgtEl>
                                        <p:attrNameLst>
                                          <p:attrName>style.visibility</p:attrName>
                                        </p:attrNameLst>
                                      </p:cBhvr>
                                      <p:to>
                                        <p:strVal val="visible"/>
                                      </p:to>
                                    </p:set>
                                    <p:anim calcmode="lin" valueType="num">
                                      <p:cBhvr additive="base">
                                        <p:cTn id="43" dur="500" fill="hold"/>
                                        <p:tgtEl>
                                          <p:spTgt spid="599045">
                                            <p:txEl>
                                              <p:pRg st="9" end="9"/>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599045">
                                            <p:txEl>
                                              <p:pRg st="9" end="9"/>
                                            </p:txEl>
                                          </p:spTgt>
                                        </p:tgtEl>
                                        <p:attrNameLst>
                                          <p:attrName>ppt_y</p:attrName>
                                        </p:attrNameLst>
                                      </p:cBhvr>
                                      <p:tavLst>
                                        <p:tav tm="0">
                                          <p:val>
                                            <p:strVal val="#ppt_y"/>
                                          </p:val>
                                        </p:tav>
                                        <p:tav tm="100000">
                                          <p:val>
                                            <p:strVal val="#ppt_y"/>
                                          </p:val>
                                        </p:tav>
                                      </p:tavLst>
                                    </p:anim>
                                  </p:childTnLst>
                                </p:cTn>
                              </p:par>
                              <p:par>
                                <p:cTn id="45" presetID="2" presetClass="entr" presetSubtype="8" fill="hold" grpId="0" nodeType="withEffect">
                                  <p:stCondLst>
                                    <p:cond delay="0"/>
                                  </p:stCondLst>
                                  <p:childTnLst>
                                    <p:set>
                                      <p:cBhvr>
                                        <p:cTn id="46" dur="1" fill="hold">
                                          <p:stCondLst>
                                            <p:cond delay="0"/>
                                          </p:stCondLst>
                                        </p:cTn>
                                        <p:tgtEl>
                                          <p:spTgt spid="599045">
                                            <p:txEl>
                                              <p:pRg st="10" end="10"/>
                                            </p:txEl>
                                          </p:spTgt>
                                        </p:tgtEl>
                                        <p:attrNameLst>
                                          <p:attrName>style.visibility</p:attrName>
                                        </p:attrNameLst>
                                      </p:cBhvr>
                                      <p:to>
                                        <p:strVal val="visible"/>
                                      </p:to>
                                    </p:set>
                                    <p:anim calcmode="lin" valueType="num">
                                      <p:cBhvr additive="base">
                                        <p:cTn id="47" dur="500" fill="hold"/>
                                        <p:tgtEl>
                                          <p:spTgt spid="599045">
                                            <p:txEl>
                                              <p:pRg st="10" end="10"/>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599045">
                                            <p:txEl>
                                              <p:pRg st="10" end="10"/>
                                            </p:txEl>
                                          </p:spTgt>
                                        </p:tgtEl>
                                        <p:attrNameLst>
                                          <p:attrName>ppt_y</p:attrName>
                                        </p:attrNameLst>
                                      </p:cBhvr>
                                      <p:tavLst>
                                        <p:tav tm="0">
                                          <p:val>
                                            <p:strVal val="#ppt_y"/>
                                          </p:val>
                                        </p:tav>
                                        <p:tav tm="100000">
                                          <p:val>
                                            <p:strVal val="#ppt_y"/>
                                          </p:val>
                                        </p:tav>
                                      </p:tavLst>
                                    </p:anim>
                                  </p:childTnLst>
                                </p:cTn>
                              </p:par>
                              <p:par>
                                <p:cTn id="49" presetID="2" presetClass="entr" presetSubtype="8" fill="hold" grpId="0" nodeType="withEffect">
                                  <p:stCondLst>
                                    <p:cond delay="0"/>
                                  </p:stCondLst>
                                  <p:childTnLst>
                                    <p:set>
                                      <p:cBhvr>
                                        <p:cTn id="50" dur="1" fill="hold">
                                          <p:stCondLst>
                                            <p:cond delay="0"/>
                                          </p:stCondLst>
                                        </p:cTn>
                                        <p:tgtEl>
                                          <p:spTgt spid="599045">
                                            <p:txEl>
                                              <p:pRg st="11" end="11"/>
                                            </p:txEl>
                                          </p:spTgt>
                                        </p:tgtEl>
                                        <p:attrNameLst>
                                          <p:attrName>style.visibility</p:attrName>
                                        </p:attrNameLst>
                                      </p:cBhvr>
                                      <p:to>
                                        <p:strVal val="visible"/>
                                      </p:to>
                                    </p:set>
                                    <p:anim calcmode="lin" valueType="num">
                                      <p:cBhvr additive="base">
                                        <p:cTn id="51" dur="500" fill="hold"/>
                                        <p:tgtEl>
                                          <p:spTgt spid="599045">
                                            <p:txEl>
                                              <p:pRg st="11" end="11"/>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599045">
                                            <p:txEl>
                                              <p:pRg st="11" end="11"/>
                                            </p:txEl>
                                          </p:spTgt>
                                        </p:tgtEl>
                                        <p:attrNameLst>
                                          <p:attrName>ppt_y</p:attrName>
                                        </p:attrNameLst>
                                      </p:cBhvr>
                                      <p:tavLst>
                                        <p:tav tm="0">
                                          <p:val>
                                            <p:strVal val="#ppt_y"/>
                                          </p:val>
                                        </p:tav>
                                        <p:tav tm="100000">
                                          <p:val>
                                            <p:strVal val="#ppt_y"/>
                                          </p:val>
                                        </p:tav>
                                      </p:tavLst>
                                    </p:anim>
                                  </p:childTnLst>
                                </p:cTn>
                              </p:par>
                              <p:par>
                                <p:cTn id="53" presetID="2" presetClass="entr" presetSubtype="8" fill="hold" grpId="0" nodeType="withEffect">
                                  <p:stCondLst>
                                    <p:cond delay="0"/>
                                  </p:stCondLst>
                                  <p:childTnLst>
                                    <p:set>
                                      <p:cBhvr>
                                        <p:cTn id="54" dur="1" fill="hold">
                                          <p:stCondLst>
                                            <p:cond delay="0"/>
                                          </p:stCondLst>
                                        </p:cTn>
                                        <p:tgtEl>
                                          <p:spTgt spid="599045">
                                            <p:txEl>
                                              <p:pRg st="12" end="12"/>
                                            </p:txEl>
                                          </p:spTgt>
                                        </p:tgtEl>
                                        <p:attrNameLst>
                                          <p:attrName>style.visibility</p:attrName>
                                        </p:attrNameLst>
                                      </p:cBhvr>
                                      <p:to>
                                        <p:strVal val="visible"/>
                                      </p:to>
                                    </p:set>
                                    <p:anim calcmode="lin" valueType="num">
                                      <p:cBhvr additive="base">
                                        <p:cTn id="55" dur="500" fill="hold"/>
                                        <p:tgtEl>
                                          <p:spTgt spid="599045">
                                            <p:txEl>
                                              <p:pRg st="12" end="12"/>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599045">
                                            <p:txEl>
                                              <p:pRg st="12" end="12"/>
                                            </p:txEl>
                                          </p:spTgt>
                                        </p:tgtEl>
                                        <p:attrNameLst>
                                          <p:attrName>ppt_y</p:attrName>
                                        </p:attrNameLst>
                                      </p:cBhvr>
                                      <p:tavLst>
                                        <p:tav tm="0">
                                          <p:val>
                                            <p:strVal val="#ppt_y"/>
                                          </p:val>
                                        </p:tav>
                                        <p:tav tm="100000">
                                          <p:val>
                                            <p:strVal val="#ppt_y"/>
                                          </p:val>
                                        </p:tav>
                                      </p:tavLst>
                                    </p:anim>
                                  </p:childTnLst>
                                </p:cTn>
                              </p:par>
                              <p:par>
                                <p:cTn id="57" presetID="2" presetClass="entr" presetSubtype="8" fill="hold" grpId="0" nodeType="withEffect">
                                  <p:stCondLst>
                                    <p:cond delay="0"/>
                                  </p:stCondLst>
                                  <p:childTnLst>
                                    <p:set>
                                      <p:cBhvr>
                                        <p:cTn id="58" dur="1" fill="hold">
                                          <p:stCondLst>
                                            <p:cond delay="0"/>
                                          </p:stCondLst>
                                        </p:cTn>
                                        <p:tgtEl>
                                          <p:spTgt spid="599045">
                                            <p:txEl>
                                              <p:pRg st="13" end="13"/>
                                            </p:txEl>
                                          </p:spTgt>
                                        </p:tgtEl>
                                        <p:attrNameLst>
                                          <p:attrName>style.visibility</p:attrName>
                                        </p:attrNameLst>
                                      </p:cBhvr>
                                      <p:to>
                                        <p:strVal val="visible"/>
                                      </p:to>
                                    </p:set>
                                    <p:anim calcmode="lin" valueType="num">
                                      <p:cBhvr additive="base">
                                        <p:cTn id="59" dur="500" fill="hold"/>
                                        <p:tgtEl>
                                          <p:spTgt spid="599045">
                                            <p:txEl>
                                              <p:pRg st="13" end="13"/>
                                            </p:txEl>
                                          </p:spTgt>
                                        </p:tgtEl>
                                        <p:attrNameLst>
                                          <p:attrName>ppt_x</p:attrName>
                                        </p:attrNameLst>
                                      </p:cBhvr>
                                      <p:tavLst>
                                        <p:tav tm="0">
                                          <p:val>
                                            <p:strVal val="0-#ppt_w/2"/>
                                          </p:val>
                                        </p:tav>
                                        <p:tav tm="100000">
                                          <p:val>
                                            <p:strVal val="#ppt_x"/>
                                          </p:val>
                                        </p:tav>
                                      </p:tavLst>
                                    </p:anim>
                                    <p:anim calcmode="lin" valueType="num">
                                      <p:cBhvr additive="base">
                                        <p:cTn id="60" dur="500" fill="hold"/>
                                        <p:tgtEl>
                                          <p:spTgt spid="599045">
                                            <p:txEl>
                                              <p:pRg st="13" end="13"/>
                                            </p:txEl>
                                          </p:spTgt>
                                        </p:tgtEl>
                                        <p:attrNameLst>
                                          <p:attrName>ppt_y</p:attrName>
                                        </p:attrNameLst>
                                      </p:cBhvr>
                                      <p:tavLst>
                                        <p:tav tm="0">
                                          <p:val>
                                            <p:strVal val="#ppt_y"/>
                                          </p:val>
                                        </p:tav>
                                        <p:tav tm="100000">
                                          <p:val>
                                            <p:strVal val="#ppt_y"/>
                                          </p:val>
                                        </p:tav>
                                      </p:tavLst>
                                    </p:anim>
                                  </p:childTnLst>
                                </p:cTn>
                              </p:par>
                              <p:par>
                                <p:cTn id="61" presetID="2" presetClass="entr" presetSubtype="8" fill="hold" grpId="0" nodeType="withEffect">
                                  <p:stCondLst>
                                    <p:cond delay="0"/>
                                  </p:stCondLst>
                                  <p:childTnLst>
                                    <p:set>
                                      <p:cBhvr>
                                        <p:cTn id="62" dur="1" fill="hold">
                                          <p:stCondLst>
                                            <p:cond delay="0"/>
                                          </p:stCondLst>
                                        </p:cTn>
                                        <p:tgtEl>
                                          <p:spTgt spid="599045">
                                            <p:txEl>
                                              <p:pRg st="14" end="14"/>
                                            </p:txEl>
                                          </p:spTgt>
                                        </p:tgtEl>
                                        <p:attrNameLst>
                                          <p:attrName>style.visibility</p:attrName>
                                        </p:attrNameLst>
                                      </p:cBhvr>
                                      <p:to>
                                        <p:strVal val="visible"/>
                                      </p:to>
                                    </p:set>
                                    <p:anim calcmode="lin" valueType="num">
                                      <p:cBhvr additive="base">
                                        <p:cTn id="63" dur="500" fill="hold"/>
                                        <p:tgtEl>
                                          <p:spTgt spid="599045">
                                            <p:txEl>
                                              <p:pRg st="14" end="14"/>
                                            </p:txEl>
                                          </p:spTgt>
                                        </p:tgtEl>
                                        <p:attrNameLst>
                                          <p:attrName>ppt_x</p:attrName>
                                        </p:attrNameLst>
                                      </p:cBhvr>
                                      <p:tavLst>
                                        <p:tav tm="0">
                                          <p:val>
                                            <p:strVal val="0-#ppt_w/2"/>
                                          </p:val>
                                        </p:tav>
                                        <p:tav tm="100000">
                                          <p:val>
                                            <p:strVal val="#ppt_x"/>
                                          </p:val>
                                        </p:tav>
                                      </p:tavLst>
                                    </p:anim>
                                    <p:anim calcmode="lin" valueType="num">
                                      <p:cBhvr additive="base">
                                        <p:cTn id="64" dur="500" fill="hold"/>
                                        <p:tgtEl>
                                          <p:spTgt spid="599045">
                                            <p:txEl>
                                              <p:pRg st="14" end="14"/>
                                            </p:txEl>
                                          </p:spTgt>
                                        </p:tgtEl>
                                        <p:attrNameLst>
                                          <p:attrName>ppt_y</p:attrName>
                                        </p:attrNameLst>
                                      </p:cBhvr>
                                      <p:tavLst>
                                        <p:tav tm="0">
                                          <p:val>
                                            <p:strVal val="#ppt_y"/>
                                          </p:val>
                                        </p:tav>
                                        <p:tav tm="100000">
                                          <p:val>
                                            <p:strVal val="#ppt_y"/>
                                          </p:val>
                                        </p:tav>
                                      </p:tavLst>
                                    </p:anim>
                                  </p:childTnLst>
                                </p:cTn>
                              </p:par>
                              <p:par>
                                <p:cTn id="65" presetID="2" presetClass="entr" presetSubtype="8" fill="hold" grpId="0" nodeType="withEffect">
                                  <p:stCondLst>
                                    <p:cond delay="0"/>
                                  </p:stCondLst>
                                  <p:childTnLst>
                                    <p:set>
                                      <p:cBhvr>
                                        <p:cTn id="66" dur="1" fill="hold">
                                          <p:stCondLst>
                                            <p:cond delay="0"/>
                                          </p:stCondLst>
                                        </p:cTn>
                                        <p:tgtEl>
                                          <p:spTgt spid="599045">
                                            <p:txEl>
                                              <p:pRg st="15" end="15"/>
                                            </p:txEl>
                                          </p:spTgt>
                                        </p:tgtEl>
                                        <p:attrNameLst>
                                          <p:attrName>style.visibility</p:attrName>
                                        </p:attrNameLst>
                                      </p:cBhvr>
                                      <p:to>
                                        <p:strVal val="visible"/>
                                      </p:to>
                                    </p:set>
                                    <p:anim calcmode="lin" valueType="num">
                                      <p:cBhvr additive="base">
                                        <p:cTn id="67" dur="500" fill="hold"/>
                                        <p:tgtEl>
                                          <p:spTgt spid="599045">
                                            <p:txEl>
                                              <p:pRg st="15" end="15"/>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599045">
                                            <p:txEl>
                                              <p:pRg st="15" end="15"/>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2" fill="hold" grpId="0" nodeType="clickEffect">
                                  <p:stCondLst>
                                    <p:cond delay="0"/>
                                  </p:stCondLst>
                                  <p:childTnLst>
                                    <p:set>
                                      <p:cBhvr>
                                        <p:cTn id="72" dur="1" fill="hold">
                                          <p:stCondLst>
                                            <p:cond delay="0"/>
                                          </p:stCondLst>
                                        </p:cTn>
                                        <p:tgtEl>
                                          <p:spTgt spid="599046">
                                            <p:txEl>
                                              <p:pRg st="0" end="0"/>
                                            </p:txEl>
                                          </p:spTgt>
                                        </p:tgtEl>
                                        <p:attrNameLst>
                                          <p:attrName>style.visibility</p:attrName>
                                        </p:attrNameLst>
                                      </p:cBhvr>
                                      <p:to>
                                        <p:strVal val="visible"/>
                                      </p:to>
                                    </p:set>
                                    <p:anim calcmode="lin" valueType="num">
                                      <p:cBhvr additive="base">
                                        <p:cTn id="73" dur="500" fill="hold"/>
                                        <p:tgtEl>
                                          <p:spTgt spid="599046">
                                            <p:txEl>
                                              <p:pRg st="0" end="0"/>
                                            </p:txEl>
                                          </p:spTgt>
                                        </p:tgtEl>
                                        <p:attrNameLst>
                                          <p:attrName>ppt_x</p:attrName>
                                        </p:attrNameLst>
                                      </p:cBhvr>
                                      <p:tavLst>
                                        <p:tav tm="0">
                                          <p:val>
                                            <p:strVal val="1+#ppt_w/2"/>
                                          </p:val>
                                        </p:tav>
                                        <p:tav tm="100000">
                                          <p:val>
                                            <p:strVal val="#ppt_x"/>
                                          </p:val>
                                        </p:tav>
                                      </p:tavLst>
                                    </p:anim>
                                    <p:anim calcmode="lin" valueType="num">
                                      <p:cBhvr additive="base">
                                        <p:cTn id="74" dur="500" fill="hold"/>
                                        <p:tgtEl>
                                          <p:spTgt spid="599046">
                                            <p:txEl>
                                              <p:pRg st="0" end="0"/>
                                            </p:txEl>
                                          </p:spTgt>
                                        </p:tgtEl>
                                        <p:attrNameLst>
                                          <p:attrName>ppt_y</p:attrName>
                                        </p:attrNameLst>
                                      </p:cBhvr>
                                      <p:tavLst>
                                        <p:tav tm="0">
                                          <p:val>
                                            <p:strVal val="#ppt_y"/>
                                          </p:val>
                                        </p:tav>
                                        <p:tav tm="100000">
                                          <p:val>
                                            <p:strVal val="#ppt_y"/>
                                          </p:val>
                                        </p:tav>
                                      </p:tavLst>
                                    </p:anim>
                                  </p:childTnLst>
                                </p:cTn>
                              </p:par>
                              <p:par>
                                <p:cTn id="75" presetID="2" presetClass="entr" presetSubtype="2" fill="hold" grpId="0" nodeType="withEffect">
                                  <p:stCondLst>
                                    <p:cond delay="0"/>
                                  </p:stCondLst>
                                  <p:childTnLst>
                                    <p:set>
                                      <p:cBhvr>
                                        <p:cTn id="76" dur="1" fill="hold">
                                          <p:stCondLst>
                                            <p:cond delay="0"/>
                                          </p:stCondLst>
                                        </p:cTn>
                                        <p:tgtEl>
                                          <p:spTgt spid="599046">
                                            <p:txEl>
                                              <p:pRg st="1" end="1"/>
                                            </p:txEl>
                                          </p:spTgt>
                                        </p:tgtEl>
                                        <p:attrNameLst>
                                          <p:attrName>style.visibility</p:attrName>
                                        </p:attrNameLst>
                                      </p:cBhvr>
                                      <p:to>
                                        <p:strVal val="visible"/>
                                      </p:to>
                                    </p:set>
                                    <p:anim calcmode="lin" valueType="num">
                                      <p:cBhvr additive="base">
                                        <p:cTn id="77" dur="500" fill="hold"/>
                                        <p:tgtEl>
                                          <p:spTgt spid="599046">
                                            <p:txEl>
                                              <p:pRg st="1" end="1"/>
                                            </p:txEl>
                                          </p:spTgt>
                                        </p:tgtEl>
                                        <p:attrNameLst>
                                          <p:attrName>ppt_x</p:attrName>
                                        </p:attrNameLst>
                                      </p:cBhvr>
                                      <p:tavLst>
                                        <p:tav tm="0">
                                          <p:val>
                                            <p:strVal val="1+#ppt_w/2"/>
                                          </p:val>
                                        </p:tav>
                                        <p:tav tm="100000">
                                          <p:val>
                                            <p:strVal val="#ppt_x"/>
                                          </p:val>
                                        </p:tav>
                                      </p:tavLst>
                                    </p:anim>
                                    <p:anim calcmode="lin" valueType="num">
                                      <p:cBhvr additive="base">
                                        <p:cTn id="78" dur="500" fill="hold"/>
                                        <p:tgtEl>
                                          <p:spTgt spid="599046">
                                            <p:txEl>
                                              <p:pRg st="1" end="1"/>
                                            </p:txEl>
                                          </p:spTgt>
                                        </p:tgtEl>
                                        <p:attrNameLst>
                                          <p:attrName>ppt_y</p:attrName>
                                        </p:attrNameLst>
                                      </p:cBhvr>
                                      <p:tavLst>
                                        <p:tav tm="0">
                                          <p:val>
                                            <p:strVal val="#ppt_y"/>
                                          </p:val>
                                        </p:tav>
                                        <p:tav tm="100000">
                                          <p:val>
                                            <p:strVal val="#ppt_y"/>
                                          </p:val>
                                        </p:tav>
                                      </p:tavLst>
                                    </p:anim>
                                  </p:childTnLst>
                                </p:cTn>
                              </p:par>
                              <p:par>
                                <p:cTn id="79" presetID="2" presetClass="entr" presetSubtype="2" fill="hold" grpId="0" nodeType="withEffect">
                                  <p:stCondLst>
                                    <p:cond delay="0"/>
                                  </p:stCondLst>
                                  <p:childTnLst>
                                    <p:set>
                                      <p:cBhvr>
                                        <p:cTn id="80" dur="1" fill="hold">
                                          <p:stCondLst>
                                            <p:cond delay="0"/>
                                          </p:stCondLst>
                                        </p:cTn>
                                        <p:tgtEl>
                                          <p:spTgt spid="599046">
                                            <p:txEl>
                                              <p:pRg st="2" end="2"/>
                                            </p:txEl>
                                          </p:spTgt>
                                        </p:tgtEl>
                                        <p:attrNameLst>
                                          <p:attrName>style.visibility</p:attrName>
                                        </p:attrNameLst>
                                      </p:cBhvr>
                                      <p:to>
                                        <p:strVal val="visible"/>
                                      </p:to>
                                    </p:set>
                                    <p:anim calcmode="lin" valueType="num">
                                      <p:cBhvr additive="base">
                                        <p:cTn id="81" dur="500" fill="hold"/>
                                        <p:tgtEl>
                                          <p:spTgt spid="599046">
                                            <p:txEl>
                                              <p:pRg st="2" end="2"/>
                                            </p:txEl>
                                          </p:spTgt>
                                        </p:tgtEl>
                                        <p:attrNameLst>
                                          <p:attrName>ppt_x</p:attrName>
                                        </p:attrNameLst>
                                      </p:cBhvr>
                                      <p:tavLst>
                                        <p:tav tm="0">
                                          <p:val>
                                            <p:strVal val="1+#ppt_w/2"/>
                                          </p:val>
                                        </p:tav>
                                        <p:tav tm="100000">
                                          <p:val>
                                            <p:strVal val="#ppt_x"/>
                                          </p:val>
                                        </p:tav>
                                      </p:tavLst>
                                    </p:anim>
                                    <p:anim calcmode="lin" valueType="num">
                                      <p:cBhvr additive="base">
                                        <p:cTn id="82" dur="500" fill="hold"/>
                                        <p:tgtEl>
                                          <p:spTgt spid="599046">
                                            <p:txEl>
                                              <p:pRg st="2" end="2"/>
                                            </p:txEl>
                                          </p:spTgt>
                                        </p:tgtEl>
                                        <p:attrNameLst>
                                          <p:attrName>ppt_y</p:attrName>
                                        </p:attrNameLst>
                                      </p:cBhvr>
                                      <p:tavLst>
                                        <p:tav tm="0">
                                          <p:val>
                                            <p:strVal val="#ppt_y"/>
                                          </p:val>
                                        </p:tav>
                                        <p:tav tm="100000">
                                          <p:val>
                                            <p:strVal val="#ppt_y"/>
                                          </p:val>
                                        </p:tav>
                                      </p:tavLst>
                                    </p:anim>
                                  </p:childTnLst>
                                </p:cTn>
                              </p:par>
                              <p:par>
                                <p:cTn id="83" presetID="2" presetClass="entr" presetSubtype="2" fill="hold" grpId="0" nodeType="withEffect">
                                  <p:stCondLst>
                                    <p:cond delay="0"/>
                                  </p:stCondLst>
                                  <p:childTnLst>
                                    <p:set>
                                      <p:cBhvr>
                                        <p:cTn id="84" dur="1" fill="hold">
                                          <p:stCondLst>
                                            <p:cond delay="0"/>
                                          </p:stCondLst>
                                        </p:cTn>
                                        <p:tgtEl>
                                          <p:spTgt spid="599046">
                                            <p:txEl>
                                              <p:pRg st="3" end="3"/>
                                            </p:txEl>
                                          </p:spTgt>
                                        </p:tgtEl>
                                        <p:attrNameLst>
                                          <p:attrName>style.visibility</p:attrName>
                                        </p:attrNameLst>
                                      </p:cBhvr>
                                      <p:to>
                                        <p:strVal val="visible"/>
                                      </p:to>
                                    </p:set>
                                    <p:anim calcmode="lin" valueType="num">
                                      <p:cBhvr additive="base">
                                        <p:cTn id="85" dur="500" fill="hold"/>
                                        <p:tgtEl>
                                          <p:spTgt spid="599046">
                                            <p:txEl>
                                              <p:pRg st="3" end="3"/>
                                            </p:txEl>
                                          </p:spTgt>
                                        </p:tgtEl>
                                        <p:attrNameLst>
                                          <p:attrName>ppt_x</p:attrName>
                                        </p:attrNameLst>
                                      </p:cBhvr>
                                      <p:tavLst>
                                        <p:tav tm="0">
                                          <p:val>
                                            <p:strVal val="1+#ppt_w/2"/>
                                          </p:val>
                                        </p:tav>
                                        <p:tav tm="100000">
                                          <p:val>
                                            <p:strVal val="#ppt_x"/>
                                          </p:val>
                                        </p:tav>
                                      </p:tavLst>
                                    </p:anim>
                                    <p:anim calcmode="lin" valueType="num">
                                      <p:cBhvr additive="base">
                                        <p:cTn id="86" dur="500" fill="hold"/>
                                        <p:tgtEl>
                                          <p:spTgt spid="599046">
                                            <p:txEl>
                                              <p:pRg st="3" end="3"/>
                                            </p:txEl>
                                          </p:spTgt>
                                        </p:tgtEl>
                                        <p:attrNameLst>
                                          <p:attrName>ppt_y</p:attrName>
                                        </p:attrNameLst>
                                      </p:cBhvr>
                                      <p:tavLst>
                                        <p:tav tm="0">
                                          <p:val>
                                            <p:strVal val="#ppt_y"/>
                                          </p:val>
                                        </p:tav>
                                        <p:tav tm="100000">
                                          <p:val>
                                            <p:strVal val="#ppt_y"/>
                                          </p:val>
                                        </p:tav>
                                      </p:tavLst>
                                    </p:anim>
                                  </p:childTnLst>
                                </p:cTn>
                              </p:par>
                              <p:par>
                                <p:cTn id="87" presetID="2" presetClass="entr" presetSubtype="2" fill="hold" grpId="0" nodeType="withEffect">
                                  <p:stCondLst>
                                    <p:cond delay="0"/>
                                  </p:stCondLst>
                                  <p:childTnLst>
                                    <p:set>
                                      <p:cBhvr>
                                        <p:cTn id="88" dur="1" fill="hold">
                                          <p:stCondLst>
                                            <p:cond delay="0"/>
                                          </p:stCondLst>
                                        </p:cTn>
                                        <p:tgtEl>
                                          <p:spTgt spid="599046">
                                            <p:txEl>
                                              <p:pRg st="4" end="4"/>
                                            </p:txEl>
                                          </p:spTgt>
                                        </p:tgtEl>
                                        <p:attrNameLst>
                                          <p:attrName>style.visibility</p:attrName>
                                        </p:attrNameLst>
                                      </p:cBhvr>
                                      <p:to>
                                        <p:strVal val="visible"/>
                                      </p:to>
                                    </p:set>
                                    <p:anim calcmode="lin" valueType="num">
                                      <p:cBhvr additive="base">
                                        <p:cTn id="89" dur="500" fill="hold"/>
                                        <p:tgtEl>
                                          <p:spTgt spid="599046">
                                            <p:txEl>
                                              <p:pRg st="4" end="4"/>
                                            </p:txEl>
                                          </p:spTgt>
                                        </p:tgtEl>
                                        <p:attrNameLst>
                                          <p:attrName>ppt_x</p:attrName>
                                        </p:attrNameLst>
                                      </p:cBhvr>
                                      <p:tavLst>
                                        <p:tav tm="0">
                                          <p:val>
                                            <p:strVal val="1+#ppt_w/2"/>
                                          </p:val>
                                        </p:tav>
                                        <p:tav tm="100000">
                                          <p:val>
                                            <p:strVal val="#ppt_x"/>
                                          </p:val>
                                        </p:tav>
                                      </p:tavLst>
                                    </p:anim>
                                    <p:anim calcmode="lin" valueType="num">
                                      <p:cBhvr additive="base">
                                        <p:cTn id="90" dur="500" fill="hold"/>
                                        <p:tgtEl>
                                          <p:spTgt spid="599046">
                                            <p:txEl>
                                              <p:pRg st="4" end="4"/>
                                            </p:txEl>
                                          </p:spTgt>
                                        </p:tgtEl>
                                        <p:attrNameLst>
                                          <p:attrName>ppt_y</p:attrName>
                                        </p:attrNameLst>
                                      </p:cBhvr>
                                      <p:tavLst>
                                        <p:tav tm="0">
                                          <p:val>
                                            <p:strVal val="#ppt_y"/>
                                          </p:val>
                                        </p:tav>
                                        <p:tav tm="100000">
                                          <p:val>
                                            <p:strVal val="#ppt_y"/>
                                          </p:val>
                                        </p:tav>
                                      </p:tavLst>
                                    </p:anim>
                                  </p:childTnLst>
                                </p:cTn>
                              </p:par>
                              <p:par>
                                <p:cTn id="91" presetID="2" presetClass="entr" presetSubtype="2" fill="hold" grpId="0" nodeType="withEffect">
                                  <p:stCondLst>
                                    <p:cond delay="0"/>
                                  </p:stCondLst>
                                  <p:childTnLst>
                                    <p:set>
                                      <p:cBhvr>
                                        <p:cTn id="92" dur="1" fill="hold">
                                          <p:stCondLst>
                                            <p:cond delay="0"/>
                                          </p:stCondLst>
                                        </p:cTn>
                                        <p:tgtEl>
                                          <p:spTgt spid="599046">
                                            <p:txEl>
                                              <p:pRg st="5" end="5"/>
                                            </p:txEl>
                                          </p:spTgt>
                                        </p:tgtEl>
                                        <p:attrNameLst>
                                          <p:attrName>style.visibility</p:attrName>
                                        </p:attrNameLst>
                                      </p:cBhvr>
                                      <p:to>
                                        <p:strVal val="visible"/>
                                      </p:to>
                                    </p:set>
                                    <p:anim calcmode="lin" valueType="num">
                                      <p:cBhvr additive="base">
                                        <p:cTn id="93" dur="500" fill="hold"/>
                                        <p:tgtEl>
                                          <p:spTgt spid="599046">
                                            <p:txEl>
                                              <p:pRg st="5" end="5"/>
                                            </p:txEl>
                                          </p:spTgt>
                                        </p:tgtEl>
                                        <p:attrNameLst>
                                          <p:attrName>ppt_x</p:attrName>
                                        </p:attrNameLst>
                                      </p:cBhvr>
                                      <p:tavLst>
                                        <p:tav tm="0">
                                          <p:val>
                                            <p:strVal val="1+#ppt_w/2"/>
                                          </p:val>
                                        </p:tav>
                                        <p:tav tm="100000">
                                          <p:val>
                                            <p:strVal val="#ppt_x"/>
                                          </p:val>
                                        </p:tav>
                                      </p:tavLst>
                                    </p:anim>
                                    <p:anim calcmode="lin" valueType="num">
                                      <p:cBhvr additive="base">
                                        <p:cTn id="94" dur="500" fill="hold"/>
                                        <p:tgtEl>
                                          <p:spTgt spid="599046">
                                            <p:txEl>
                                              <p:pRg st="5" end="5"/>
                                            </p:txEl>
                                          </p:spTgt>
                                        </p:tgtEl>
                                        <p:attrNameLst>
                                          <p:attrName>ppt_y</p:attrName>
                                        </p:attrNameLst>
                                      </p:cBhvr>
                                      <p:tavLst>
                                        <p:tav tm="0">
                                          <p:val>
                                            <p:strVal val="#ppt_y"/>
                                          </p:val>
                                        </p:tav>
                                        <p:tav tm="100000">
                                          <p:val>
                                            <p:strVal val="#ppt_y"/>
                                          </p:val>
                                        </p:tav>
                                      </p:tavLst>
                                    </p:anim>
                                  </p:childTnLst>
                                </p:cTn>
                              </p:par>
                              <p:par>
                                <p:cTn id="95" presetID="2" presetClass="entr" presetSubtype="2" fill="hold" grpId="0" nodeType="withEffect">
                                  <p:stCondLst>
                                    <p:cond delay="0"/>
                                  </p:stCondLst>
                                  <p:childTnLst>
                                    <p:set>
                                      <p:cBhvr>
                                        <p:cTn id="96" dur="1" fill="hold">
                                          <p:stCondLst>
                                            <p:cond delay="0"/>
                                          </p:stCondLst>
                                        </p:cTn>
                                        <p:tgtEl>
                                          <p:spTgt spid="599046">
                                            <p:txEl>
                                              <p:pRg st="6" end="6"/>
                                            </p:txEl>
                                          </p:spTgt>
                                        </p:tgtEl>
                                        <p:attrNameLst>
                                          <p:attrName>style.visibility</p:attrName>
                                        </p:attrNameLst>
                                      </p:cBhvr>
                                      <p:to>
                                        <p:strVal val="visible"/>
                                      </p:to>
                                    </p:set>
                                    <p:anim calcmode="lin" valueType="num">
                                      <p:cBhvr additive="base">
                                        <p:cTn id="97" dur="500" fill="hold"/>
                                        <p:tgtEl>
                                          <p:spTgt spid="599046">
                                            <p:txEl>
                                              <p:pRg st="6" end="6"/>
                                            </p:txEl>
                                          </p:spTgt>
                                        </p:tgtEl>
                                        <p:attrNameLst>
                                          <p:attrName>ppt_x</p:attrName>
                                        </p:attrNameLst>
                                      </p:cBhvr>
                                      <p:tavLst>
                                        <p:tav tm="0">
                                          <p:val>
                                            <p:strVal val="1+#ppt_w/2"/>
                                          </p:val>
                                        </p:tav>
                                        <p:tav tm="100000">
                                          <p:val>
                                            <p:strVal val="#ppt_x"/>
                                          </p:val>
                                        </p:tav>
                                      </p:tavLst>
                                    </p:anim>
                                    <p:anim calcmode="lin" valueType="num">
                                      <p:cBhvr additive="base">
                                        <p:cTn id="98" dur="500" fill="hold"/>
                                        <p:tgtEl>
                                          <p:spTgt spid="599046">
                                            <p:txEl>
                                              <p:pRg st="6" end="6"/>
                                            </p:txEl>
                                          </p:spTgt>
                                        </p:tgtEl>
                                        <p:attrNameLst>
                                          <p:attrName>ppt_y</p:attrName>
                                        </p:attrNameLst>
                                      </p:cBhvr>
                                      <p:tavLst>
                                        <p:tav tm="0">
                                          <p:val>
                                            <p:strVal val="#ppt_y"/>
                                          </p:val>
                                        </p:tav>
                                        <p:tav tm="100000">
                                          <p:val>
                                            <p:strVal val="#ppt_y"/>
                                          </p:val>
                                        </p:tav>
                                      </p:tavLst>
                                    </p:anim>
                                  </p:childTnLst>
                                </p:cTn>
                              </p:par>
                              <p:par>
                                <p:cTn id="99" presetID="2" presetClass="entr" presetSubtype="2" fill="hold" grpId="0" nodeType="withEffect">
                                  <p:stCondLst>
                                    <p:cond delay="0"/>
                                  </p:stCondLst>
                                  <p:childTnLst>
                                    <p:set>
                                      <p:cBhvr>
                                        <p:cTn id="100" dur="1" fill="hold">
                                          <p:stCondLst>
                                            <p:cond delay="0"/>
                                          </p:stCondLst>
                                        </p:cTn>
                                        <p:tgtEl>
                                          <p:spTgt spid="599046">
                                            <p:txEl>
                                              <p:pRg st="7" end="7"/>
                                            </p:txEl>
                                          </p:spTgt>
                                        </p:tgtEl>
                                        <p:attrNameLst>
                                          <p:attrName>style.visibility</p:attrName>
                                        </p:attrNameLst>
                                      </p:cBhvr>
                                      <p:to>
                                        <p:strVal val="visible"/>
                                      </p:to>
                                    </p:set>
                                    <p:anim calcmode="lin" valueType="num">
                                      <p:cBhvr additive="base">
                                        <p:cTn id="101" dur="500" fill="hold"/>
                                        <p:tgtEl>
                                          <p:spTgt spid="599046">
                                            <p:txEl>
                                              <p:pRg st="7" end="7"/>
                                            </p:txEl>
                                          </p:spTgt>
                                        </p:tgtEl>
                                        <p:attrNameLst>
                                          <p:attrName>ppt_x</p:attrName>
                                        </p:attrNameLst>
                                      </p:cBhvr>
                                      <p:tavLst>
                                        <p:tav tm="0">
                                          <p:val>
                                            <p:strVal val="1+#ppt_w/2"/>
                                          </p:val>
                                        </p:tav>
                                        <p:tav tm="100000">
                                          <p:val>
                                            <p:strVal val="#ppt_x"/>
                                          </p:val>
                                        </p:tav>
                                      </p:tavLst>
                                    </p:anim>
                                    <p:anim calcmode="lin" valueType="num">
                                      <p:cBhvr additive="base">
                                        <p:cTn id="102" dur="500" fill="hold"/>
                                        <p:tgtEl>
                                          <p:spTgt spid="599046">
                                            <p:txEl>
                                              <p:pRg st="7" end="7"/>
                                            </p:txEl>
                                          </p:spTgt>
                                        </p:tgtEl>
                                        <p:attrNameLst>
                                          <p:attrName>ppt_y</p:attrName>
                                        </p:attrNameLst>
                                      </p:cBhvr>
                                      <p:tavLst>
                                        <p:tav tm="0">
                                          <p:val>
                                            <p:strVal val="#ppt_y"/>
                                          </p:val>
                                        </p:tav>
                                        <p:tav tm="100000">
                                          <p:val>
                                            <p:strVal val="#ppt_y"/>
                                          </p:val>
                                        </p:tav>
                                      </p:tavLst>
                                    </p:anim>
                                  </p:childTnLst>
                                </p:cTn>
                              </p:par>
                              <p:par>
                                <p:cTn id="103" presetID="2" presetClass="entr" presetSubtype="2" fill="hold" grpId="0" nodeType="withEffect">
                                  <p:stCondLst>
                                    <p:cond delay="0"/>
                                  </p:stCondLst>
                                  <p:childTnLst>
                                    <p:set>
                                      <p:cBhvr>
                                        <p:cTn id="104" dur="1" fill="hold">
                                          <p:stCondLst>
                                            <p:cond delay="0"/>
                                          </p:stCondLst>
                                        </p:cTn>
                                        <p:tgtEl>
                                          <p:spTgt spid="599046">
                                            <p:txEl>
                                              <p:pRg st="8" end="8"/>
                                            </p:txEl>
                                          </p:spTgt>
                                        </p:tgtEl>
                                        <p:attrNameLst>
                                          <p:attrName>style.visibility</p:attrName>
                                        </p:attrNameLst>
                                      </p:cBhvr>
                                      <p:to>
                                        <p:strVal val="visible"/>
                                      </p:to>
                                    </p:set>
                                    <p:anim calcmode="lin" valueType="num">
                                      <p:cBhvr additive="base">
                                        <p:cTn id="105" dur="500" fill="hold"/>
                                        <p:tgtEl>
                                          <p:spTgt spid="599046">
                                            <p:txEl>
                                              <p:pRg st="8" end="8"/>
                                            </p:txEl>
                                          </p:spTgt>
                                        </p:tgtEl>
                                        <p:attrNameLst>
                                          <p:attrName>ppt_x</p:attrName>
                                        </p:attrNameLst>
                                      </p:cBhvr>
                                      <p:tavLst>
                                        <p:tav tm="0">
                                          <p:val>
                                            <p:strVal val="1+#ppt_w/2"/>
                                          </p:val>
                                        </p:tav>
                                        <p:tav tm="100000">
                                          <p:val>
                                            <p:strVal val="#ppt_x"/>
                                          </p:val>
                                        </p:tav>
                                      </p:tavLst>
                                    </p:anim>
                                    <p:anim calcmode="lin" valueType="num">
                                      <p:cBhvr additive="base">
                                        <p:cTn id="106" dur="500" fill="hold"/>
                                        <p:tgtEl>
                                          <p:spTgt spid="599046">
                                            <p:txEl>
                                              <p:pRg st="8" end="8"/>
                                            </p:txEl>
                                          </p:spTgt>
                                        </p:tgtEl>
                                        <p:attrNameLst>
                                          <p:attrName>ppt_y</p:attrName>
                                        </p:attrNameLst>
                                      </p:cBhvr>
                                      <p:tavLst>
                                        <p:tav tm="0">
                                          <p:val>
                                            <p:strVal val="#ppt_y"/>
                                          </p:val>
                                        </p:tav>
                                        <p:tav tm="100000">
                                          <p:val>
                                            <p:strVal val="#ppt_y"/>
                                          </p:val>
                                        </p:tav>
                                      </p:tavLst>
                                    </p:anim>
                                  </p:childTnLst>
                                </p:cTn>
                              </p:par>
                              <p:par>
                                <p:cTn id="107" presetID="2" presetClass="entr" presetSubtype="2" fill="hold" grpId="0" nodeType="withEffect">
                                  <p:stCondLst>
                                    <p:cond delay="0"/>
                                  </p:stCondLst>
                                  <p:childTnLst>
                                    <p:set>
                                      <p:cBhvr>
                                        <p:cTn id="108" dur="1" fill="hold">
                                          <p:stCondLst>
                                            <p:cond delay="0"/>
                                          </p:stCondLst>
                                        </p:cTn>
                                        <p:tgtEl>
                                          <p:spTgt spid="599046">
                                            <p:txEl>
                                              <p:pRg st="9" end="9"/>
                                            </p:txEl>
                                          </p:spTgt>
                                        </p:tgtEl>
                                        <p:attrNameLst>
                                          <p:attrName>style.visibility</p:attrName>
                                        </p:attrNameLst>
                                      </p:cBhvr>
                                      <p:to>
                                        <p:strVal val="visible"/>
                                      </p:to>
                                    </p:set>
                                    <p:anim calcmode="lin" valueType="num">
                                      <p:cBhvr additive="base">
                                        <p:cTn id="109" dur="500" fill="hold"/>
                                        <p:tgtEl>
                                          <p:spTgt spid="599046">
                                            <p:txEl>
                                              <p:pRg st="9" end="9"/>
                                            </p:txEl>
                                          </p:spTgt>
                                        </p:tgtEl>
                                        <p:attrNameLst>
                                          <p:attrName>ppt_x</p:attrName>
                                        </p:attrNameLst>
                                      </p:cBhvr>
                                      <p:tavLst>
                                        <p:tav tm="0">
                                          <p:val>
                                            <p:strVal val="1+#ppt_w/2"/>
                                          </p:val>
                                        </p:tav>
                                        <p:tav tm="100000">
                                          <p:val>
                                            <p:strVal val="#ppt_x"/>
                                          </p:val>
                                        </p:tav>
                                      </p:tavLst>
                                    </p:anim>
                                    <p:anim calcmode="lin" valueType="num">
                                      <p:cBhvr additive="base">
                                        <p:cTn id="110" dur="500" fill="hold"/>
                                        <p:tgtEl>
                                          <p:spTgt spid="599046">
                                            <p:txEl>
                                              <p:pRg st="9" end="9"/>
                                            </p:txEl>
                                          </p:spTgt>
                                        </p:tgtEl>
                                        <p:attrNameLst>
                                          <p:attrName>ppt_y</p:attrName>
                                        </p:attrNameLst>
                                      </p:cBhvr>
                                      <p:tavLst>
                                        <p:tav tm="0">
                                          <p:val>
                                            <p:strVal val="#ppt_y"/>
                                          </p:val>
                                        </p:tav>
                                        <p:tav tm="100000">
                                          <p:val>
                                            <p:strVal val="#ppt_y"/>
                                          </p:val>
                                        </p:tav>
                                      </p:tavLst>
                                    </p:anim>
                                  </p:childTnLst>
                                </p:cTn>
                              </p:par>
                              <p:par>
                                <p:cTn id="111" presetID="2" presetClass="entr" presetSubtype="2" fill="hold" grpId="0" nodeType="withEffect">
                                  <p:stCondLst>
                                    <p:cond delay="0"/>
                                  </p:stCondLst>
                                  <p:childTnLst>
                                    <p:set>
                                      <p:cBhvr>
                                        <p:cTn id="112" dur="1" fill="hold">
                                          <p:stCondLst>
                                            <p:cond delay="0"/>
                                          </p:stCondLst>
                                        </p:cTn>
                                        <p:tgtEl>
                                          <p:spTgt spid="599046">
                                            <p:txEl>
                                              <p:pRg st="10" end="10"/>
                                            </p:txEl>
                                          </p:spTgt>
                                        </p:tgtEl>
                                        <p:attrNameLst>
                                          <p:attrName>style.visibility</p:attrName>
                                        </p:attrNameLst>
                                      </p:cBhvr>
                                      <p:to>
                                        <p:strVal val="visible"/>
                                      </p:to>
                                    </p:set>
                                    <p:anim calcmode="lin" valueType="num">
                                      <p:cBhvr additive="base">
                                        <p:cTn id="113" dur="500" fill="hold"/>
                                        <p:tgtEl>
                                          <p:spTgt spid="599046">
                                            <p:txEl>
                                              <p:pRg st="10" end="10"/>
                                            </p:txEl>
                                          </p:spTgt>
                                        </p:tgtEl>
                                        <p:attrNameLst>
                                          <p:attrName>ppt_x</p:attrName>
                                        </p:attrNameLst>
                                      </p:cBhvr>
                                      <p:tavLst>
                                        <p:tav tm="0">
                                          <p:val>
                                            <p:strVal val="1+#ppt_w/2"/>
                                          </p:val>
                                        </p:tav>
                                        <p:tav tm="100000">
                                          <p:val>
                                            <p:strVal val="#ppt_x"/>
                                          </p:val>
                                        </p:tav>
                                      </p:tavLst>
                                    </p:anim>
                                    <p:anim calcmode="lin" valueType="num">
                                      <p:cBhvr additive="base">
                                        <p:cTn id="114" dur="500" fill="hold"/>
                                        <p:tgtEl>
                                          <p:spTgt spid="599046">
                                            <p:txEl>
                                              <p:pRg st="10" end="10"/>
                                            </p:txEl>
                                          </p:spTgt>
                                        </p:tgtEl>
                                        <p:attrNameLst>
                                          <p:attrName>ppt_y</p:attrName>
                                        </p:attrNameLst>
                                      </p:cBhvr>
                                      <p:tavLst>
                                        <p:tav tm="0">
                                          <p:val>
                                            <p:strVal val="#ppt_y"/>
                                          </p:val>
                                        </p:tav>
                                        <p:tav tm="100000">
                                          <p:val>
                                            <p:strVal val="#ppt_y"/>
                                          </p:val>
                                        </p:tav>
                                      </p:tavLst>
                                    </p:anim>
                                  </p:childTnLst>
                                </p:cTn>
                              </p:par>
                              <p:par>
                                <p:cTn id="115" presetID="2" presetClass="entr" presetSubtype="2" fill="hold" grpId="0" nodeType="withEffect">
                                  <p:stCondLst>
                                    <p:cond delay="0"/>
                                  </p:stCondLst>
                                  <p:childTnLst>
                                    <p:set>
                                      <p:cBhvr>
                                        <p:cTn id="116" dur="1" fill="hold">
                                          <p:stCondLst>
                                            <p:cond delay="0"/>
                                          </p:stCondLst>
                                        </p:cTn>
                                        <p:tgtEl>
                                          <p:spTgt spid="599046">
                                            <p:txEl>
                                              <p:pRg st="11" end="11"/>
                                            </p:txEl>
                                          </p:spTgt>
                                        </p:tgtEl>
                                        <p:attrNameLst>
                                          <p:attrName>style.visibility</p:attrName>
                                        </p:attrNameLst>
                                      </p:cBhvr>
                                      <p:to>
                                        <p:strVal val="visible"/>
                                      </p:to>
                                    </p:set>
                                    <p:anim calcmode="lin" valueType="num">
                                      <p:cBhvr additive="base">
                                        <p:cTn id="117" dur="500" fill="hold"/>
                                        <p:tgtEl>
                                          <p:spTgt spid="599046">
                                            <p:txEl>
                                              <p:pRg st="11" end="11"/>
                                            </p:txEl>
                                          </p:spTgt>
                                        </p:tgtEl>
                                        <p:attrNameLst>
                                          <p:attrName>ppt_x</p:attrName>
                                        </p:attrNameLst>
                                      </p:cBhvr>
                                      <p:tavLst>
                                        <p:tav tm="0">
                                          <p:val>
                                            <p:strVal val="1+#ppt_w/2"/>
                                          </p:val>
                                        </p:tav>
                                        <p:tav tm="100000">
                                          <p:val>
                                            <p:strVal val="#ppt_x"/>
                                          </p:val>
                                        </p:tav>
                                      </p:tavLst>
                                    </p:anim>
                                    <p:anim calcmode="lin" valueType="num">
                                      <p:cBhvr additive="base">
                                        <p:cTn id="118" dur="500" fill="hold"/>
                                        <p:tgtEl>
                                          <p:spTgt spid="599046">
                                            <p:txEl>
                                              <p:pRg st="11" end="11"/>
                                            </p:txEl>
                                          </p:spTgt>
                                        </p:tgtEl>
                                        <p:attrNameLst>
                                          <p:attrName>ppt_y</p:attrName>
                                        </p:attrNameLst>
                                      </p:cBhvr>
                                      <p:tavLst>
                                        <p:tav tm="0">
                                          <p:val>
                                            <p:strVal val="#ppt_y"/>
                                          </p:val>
                                        </p:tav>
                                        <p:tav tm="100000">
                                          <p:val>
                                            <p:strVal val="#ppt_y"/>
                                          </p:val>
                                        </p:tav>
                                      </p:tavLst>
                                    </p:anim>
                                  </p:childTnLst>
                                </p:cTn>
                              </p:par>
                              <p:par>
                                <p:cTn id="119" presetID="2" presetClass="entr" presetSubtype="2" fill="hold" grpId="0" nodeType="withEffect">
                                  <p:stCondLst>
                                    <p:cond delay="0"/>
                                  </p:stCondLst>
                                  <p:childTnLst>
                                    <p:set>
                                      <p:cBhvr>
                                        <p:cTn id="120" dur="1" fill="hold">
                                          <p:stCondLst>
                                            <p:cond delay="0"/>
                                          </p:stCondLst>
                                        </p:cTn>
                                        <p:tgtEl>
                                          <p:spTgt spid="599046">
                                            <p:txEl>
                                              <p:pRg st="12" end="12"/>
                                            </p:txEl>
                                          </p:spTgt>
                                        </p:tgtEl>
                                        <p:attrNameLst>
                                          <p:attrName>style.visibility</p:attrName>
                                        </p:attrNameLst>
                                      </p:cBhvr>
                                      <p:to>
                                        <p:strVal val="visible"/>
                                      </p:to>
                                    </p:set>
                                    <p:anim calcmode="lin" valueType="num">
                                      <p:cBhvr additive="base">
                                        <p:cTn id="121" dur="500" fill="hold"/>
                                        <p:tgtEl>
                                          <p:spTgt spid="599046">
                                            <p:txEl>
                                              <p:pRg st="12" end="12"/>
                                            </p:txEl>
                                          </p:spTgt>
                                        </p:tgtEl>
                                        <p:attrNameLst>
                                          <p:attrName>ppt_x</p:attrName>
                                        </p:attrNameLst>
                                      </p:cBhvr>
                                      <p:tavLst>
                                        <p:tav tm="0">
                                          <p:val>
                                            <p:strVal val="1+#ppt_w/2"/>
                                          </p:val>
                                        </p:tav>
                                        <p:tav tm="100000">
                                          <p:val>
                                            <p:strVal val="#ppt_x"/>
                                          </p:val>
                                        </p:tav>
                                      </p:tavLst>
                                    </p:anim>
                                    <p:anim calcmode="lin" valueType="num">
                                      <p:cBhvr additive="base">
                                        <p:cTn id="122" dur="500" fill="hold"/>
                                        <p:tgtEl>
                                          <p:spTgt spid="599046">
                                            <p:txEl>
                                              <p:pRg st="12" end="12"/>
                                            </p:txEl>
                                          </p:spTgt>
                                        </p:tgtEl>
                                        <p:attrNameLst>
                                          <p:attrName>ppt_y</p:attrName>
                                        </p:attrNameLst>
                                      </p:cBhvr>
                                      <p:tavLst>
                                        <p:tav tm="0">
                                          <p:val>
                                            <p:strVal val="#ppt_y"/>
                                          </p:val>
                                        </p:tav>
                                        <p:tav tm="100000">
                                          <p:val>
                                            <p:strVal val="#ppt_y"/>
                                          </p:val>
                                        </p:tav>
                                      </p:tavLst>
                                    </p:anim>
                                  </p:childTnLst>
                                </p:cTn>
                              </p:par>
                              <p:par>
                                <p:cTn id="123" presetID="2" presetClass="entr" presetSubtype="2" fill="hold" grpId="0" nodeType="withEffect">
                                  <p:stCondLst>
                                    <p:cond delay="0"/>
                                  </p:stCondLst>
                                  <p:childTnLst>
                                    <p:set>
                                      <p:cBhvr>
                                        <p:cTn id="124" dur="1" fill="hold">
                                          <p:stCondLst>
                                            <p:cond delay="0"/>
                                          </p:stCondLst>
                                        </p:cTn>
                                        <p:tgtEl>
                                          <p:spTgt spid="599046">
                                            <p:txEl>
                                              <p:pRg st="13" end="13"/>
                                            </p:txEl>
                                          </p:spTgt>
                                        </p:tgtEl>
                                        <p:attrNameLst>
                                          <p:attrName>style.visibility</p:attrName>
                                        </p:attrNameLst>
                                      </p:cBhvr>
                                      <p:to>
                                        <p:strVal val="visible"/>
                                      </p:to>
                                    </p:set>
                                    <p:anim calcmode="lin" valueType="num">
                                      <p:cBhvr additive="base">
                                        <p:cTn id="125" dur="500" fill="hold"/>
                                        <p:tgtEl>
                                          <p:spTgt spid="599046">
                                            <p:txEl>
                                              <p:pRg st="13" end="13"/>
                                            </p:txEl>
                                          </p:spTgt>
                                        </p:tgtEl>
                                        <p:attrNameLst>
                                          <p:attrName>ppt_x</p:attrName>
                                        </p:attrNameLst>
                                      </p:cBhvr>
                                      <p:tavLst>
                                        <p:tav tm="0">
                                          <p:val>
                                            <p:strVal val="1+#ppt_w/2"/>
                                          </p:val>
                                        </p:tav>
                                        <p:tav tm="100000">
                                          <p:val>
                                            <p:strVal val="#ppt_x"/>
                                          </p:val>
                                        </p:tav>
                                      </p:tavLst>
                                    </p:anim>
                                    <p:anim calcmode="lin" valueType="num">
                                      <p:cBhvr additive="base">
                                        <p:cTn id="126" dur="500" fill="hold"/>
                                        <p:tgtEl>
                                          <p:spTgt spid="599046">
                                            <p:txEl>
                                              <p:pRg st="13" end="13"/>
                                            </p:txEl>
                                          </p:spTgt>
                                        </p:tgtEl>
                                        <p:attrNameLst>
                                          <p:attrName>ppt_y</p:attrName>
                                        </p:attrNameLst>
                                      </p:cBhvr>
                                      <p:tavLst>
                                        <p:tav tm="0">
                                          <p:val>
                                            <p:strVal val="#ppt_y"/>
                                          </p:val>
                                        </p:tav>
                                        <p:tav tm="100000">
                                          <p:val>
                                            <p:strVal val="#ppt_y"/>
                                          </p:val>
                                        </p:tav>
                                      </p:tavLst>
                                    </p:anim>
                                  </p:childTnLst>
                                </p:cTn>
                              </p:par>
                              <p:par>
                                <p:cTn id="127" presetID="2" presetClass="entr" presetSubtype="2" fill="hold" grpId="0" nodeType="withEffect">
                                  <p:stCondLst>
                                    <p:cond delay="0"/>
                                  </p:stCondLst>
                                  <p:childTnLst>
                                    <p:set>
                                      <p:cBhvr>
                                        <p:cTn id="128" dur="1" fill="hold">
                                          <p:stCondLst>
                                            <p:cond delay="0"/>
                                          </p:stCondLst>
                                        </p:cTn>
                                        <p:tgtEl>
                                          <p:spTgt spid="599046">
                                            <p:txEl>
                                              <p:pRg st="14" end="14"/>
                                            </p:txEl>
                                          </p:spTgt>
                                        </p:tgtEl>
                                        <p:attrNameLst>
                                          <p:attrName>style.visibility</p:attrName>
                                        </p:attrNameLst>
                                      </p:cBhvr>
                                      <p:to>
                                        <p:strVal val="visible"/>
                                      </p:to>
                                    </p:set>
                                    <p:anim calcmode="lin" valueType="num">
                                      <p:cBhvr additive="base">
                                        <p:cTn id="129" dur="500" fill="hold"/>
                                        <p:tgtEl>
                                          <p:spTgt spid="599046">
                                            <p:txEl>
                                              <p:pRg st="14" end="14"/>
                                            </p:txEl>
                                          </p:spTgt>
                                        </p:tgtEl>
                                        <p:attrNameLst>
                                          <p:attrName>ppt_x</p:attrName>
                                        </p:attrNameLst>
                                      </p:cBhvr>
                                      <p:tavLst>
                                        <p:tav tm="0">
                                          <p:val>
                                            <p:strVal val="1+#ppt_w/2"/>
                                          </p:val>
                                        </p:tav>
                                        <p:tav tm="100000">
                                          <p:val>
                                            <p:strVal val="#ppt_x"/>
                                          </p:val>
                                        </p:tav>
                                      </p:tavLst>
                                    </p:anim>
                                    <p:anim calcmode="lin" valueType="num">
                                      <p:cBhvr additive="base">
                                        <p:cTn id="130" dur="500" fill="hold"/>
                                        <p:tgtEl>
                                          <p:spTgt spid="599046">
                                            <p:txEl>
                                              <p:pRg st="14" end="1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9045" grpId="0" build="allAtOnce" bldLvl="5" autoUpdateAnimBg="0"/>
      <p:bldP spid="599046" grpId="0" build="allAtOnce" bldLvl="5"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5234" name="Rectangle 2"/>
          <p:cNvSpPr>
            <a:spLocks noGrp="1" noChangeArrowheads="1"/>
          </p:cNvSpPr>
          <p:nvPr>
            <p:ph type="title"/>
          </p:nvPr>
        </p:nvSpPr>
        <p:spPr>
          <a:xfrm>
            <a:off x="381000" y="228600"/>
            <a:ext cx="8534400" cy="914400"/>
          </a:xfrm>
        </p:spPr>
        <p:txBody>
          <a:bodyPr/>
          <a:lstStyle/>
          <a:p>
            <a:r>
              <a:rPr lang="en-US" i="1"/>
              <a:t>Research Uses: Key Features</a:t>
            </a:r>
          </a:p>
        </p:txBody>
      </p:sp>
      <p:sp>
        <p:nvSpPr>
          <p:cNvPr id="735235" name="Rectangle 3"/>
          <p:cNvSpPr>
            <a:spLocks noGrp="1" noChangeArrowheads="1"/>
          </p:cNvSpPr>
          <p:nvPr>
            <p:ph type="body" idx="1"/>
          </p:nvPr>
        </p:nvSpPr>
        <p:spPr>
          <a:xfrm>
            <a:off x="228600" y="1371600"/>
            <a:ext cx="8610600" cy="4343400"/>
          </a:xfrm>
        </p:spPr>
        <p:txBody>
          <a:bodyPr/>
          <a:lstStyle/>
          <a:p>
            <a:pPr marL="536575" indent="-536575"/>
            <a:r>
              <a:rPr lang="en-US" sz="2600" dirty="0" smtClean="0"/>
              <a:t>Topic coverage extremely broad</a:t>
            </a:r>
          </a:p>
          <a:p>
            <a:pPr marL="536575" indent="-536575"/>
            <a:r>
              <a:rPr lang="en-US" sz="2600" dirty="0" smtClean="0"/>
              <a:t>Three </a:t>
            </a:r>
            <a:r>
              <a:rPr lang="en-US" sz="2600" dirty="0"/>
              <a:t>key types of studies</a:t>
            </a:r>
          </a:p>
          <a:p>
            <a:pPr marL="952500" lvl="1" indent="-495300">
              <a:buFont typeface="Arial" charset="0"/>
              <a:buAutoNum type="romanLcPeriod"/>
            </a:pPr>
            <a:r>
              <a:rPr lang="en-US" sz="2400" dirty="0"/>
              <a:t>Innovative content / questions </a:t>
            </a:r>
          </a:p>
          <a:p>
            <a:pPr marL="952500" lvl="1" indent="-495300">
              <a:buFont typeface="Arial" charset="0"/>
              <a:buAutoNum type="romanLcPeriod"/>
            </a:pPr>
            <a:r>
              <a:rPr lang="en-US" sz="2400" dirty="0"/>
              <a:t>Unobserved heterogeneity</a:t>
            </a:r>
          </a:p>
          <a:p>
            <a:pPr marL="952500" lvl="1" indent="-495300">
              <a:buFont typeface="Arial" charset="0"/>
              <a:buAutoNum type="romanLcPeriod"/>
            </a:pPr>
            <a:r>
              <a:rPr lang="en-US" sz="2400" dirty="0"/>
              <a:t>Dynamics of change (and persistence)</a:t>
            </a:r>
          </a:p>
          <a:p>
            <a:pPr marL="536575" indent="-536575">
              <a:spcBef>
                <a:spcPct val="40000"/>
              </a:spcBef>
            </a:pPr>
            <a:r>
              <a:rPr lang="en-US" sz="2600" dirty="0" smtClean="0"/>
              <a:t>Still many cross-sectional analyses</a:t>
            </a:r>
            <a:endParaRPr lang="en-US" sz="2400" dirty="0"/>
          </a:p>
        </p:txBody>
      </p:sp>
      <p:sp>
        <p:nvSpPr>
          <p:cNvPr id="735236" name="Text Box 4"/>
          <p:cNvSpPr txBox="1">
            <a:spLocks noChangeArrowheads="1"/>
          </p:cNvSpPr>
          <p:nvPr/>
        </p:nvSpPr>
        <p:spPr bwMode="auto">
          <a:xfrm>
            <a:off x="304800" y="5070475"/>
            <a:ext cx="8686800" cy="457200"/>
          </a:xfrm>
          <a:prstGeom prst="rect">
            <a:avLst/>
          </a:prstGeom>
          <a:noFill/>
          <a:ln w="12700">
            <a:noFill/>
            <a:miter lim="800000"/>
            <a:headEnd/>
            <a:tailEnd/>
          </a:ln>
          <a:effectLst/>
        </p:spPr>
        <p:txBody>
          <a:bodyPr>
            <a:spAutoFit/>
          </a:bodyPr>
          <a:lstStyle/>
          <a:p>
            <a:pPr algn="ctr" eaLnBrk="0" hangingPunct="0"/>
            <a:endParaRPr lang="en-US" sz="240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352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3523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3523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3523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3523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3523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5235"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Policy Impacts: Examples</a:t>
            </a:r>
            <a:endParaRPr lang="en-US" i="1" dirty="0"/>
          </a:p>
        </p:txBody>
      </p:sp>
      <p:sp>
        <p:nvSpPr>
          <p:cNvPr id="3" name="Content Placeholder 2"/>
          <p:cNvSpPr>
            <a:spLocks noGrp="1"/>
          </p:cNvSpPr>
          <p:nvPr>
            <p:ph idx="1"/>
          </p:nvPr>
        </p:nvSpPr>
        <p:spPr>
          <a:xfrm>
            <a:off x="457200" y="1524000"/>
            <a:ext cx="8229600" cy="4525963"/>
          </a:xfrm>
        </p:spPr>
        <p:txBody>
          <a:bodyPr/>
          <a:lstStyle/>
          <a:p>
            <a:pPr lvl="0"/>
            <a:r>
              <a:rPr lang="en-AU" dirty="0" smtClean="0">
                <a:solidFill>
                  <a:schemeClr val="tx1"/>
                </a:solidFill>
                <a:latin typeface="+mn-lt"/>
                <a:ea typeface="+mn-ea"/>
                <a:cs typeface="+mn-cs"/>
              </a:rPr>
              <a:t>Key input into Government’s Pension Review</a:t>
            </a:r>
            <a:endParaRPr lang="en-US" dirty="0" smtClean="0">
              <a:solidFill>
                <a:schemeClr val="tx1"/>
              </a:solidFill>
              <a:latin typeface="+mn-lt"/>
              <a:ea typeface="+mn-ea"/>
              <a:cs typeface="+mn-cs"/>
            </a:endParaRPr>
          </a:p>
          <a:p>
            <a:pPr lvl="0"/>
            <a:r>
              <a:rPr lang="en-US" dirty="0" smtClean="0">
                <a:solidFill>
                  <a:schemeClr val="tx1"/>
                </a:solidFill>
                <a:latin typeface="+mn-lt"/>
                <a:ea typeface="+mn-ea"/>
                <a:cs typeface="+mn-cs"/>
              </a:rPr>
              <a:t>Annual Wage Reviews</a:t>
            </a:r>
          </a:p>
          <a:p>
            <a:pPr lvl="0"/>
            <a:r>
              <a:rPr lang="en-US" dirty="0" smtClean="0">
                <a:solidFill>
                  <a:schemeClr val="tx1"/>
                </a:solidFill>
                <a:latin typeface="+mn-lt"/>
                <a:ea typeface="+mn-ea"/>
                <a:cs typeface="+mn-cs"/>
              </a:rPr>
              <a:t>RBA</a:t>
            </a:r>
          </a:p>
          <a:p>
            <a:pPr lvl="1"/>
            <a:r>
              <a:rPr lang="en-US" dirty="0" smtClean="0">
                <a:solidFill>
                  <a:schemeClr val="tx1"/>
                </a:solidFill>
                <a:latin typeface="+mn-lt"/>
                <a:ea typeface="+mn-ea"/>
                <a:cs typeface="+mn-cs"/>
              </a:rPr>
              <a:t>Household debt and risk</a:t>
            </a:r>
          </a:p>
          <a:p>
            <a:pPr lvl="1"/>
            <a:r>
              <a:rPr lang="en-US" dirty="0" smtClean="0">
                <a:ea typeface="+mn-ea"/>
                <a:cs typeface="+mn-cs"/>
              </a:rPr>
              <a:t>E</a:t>
            </a:r>
            <a:r>
              <a:rPr lang="en-AU" dirty="0" err="1" smtClean="0">
                <a:solidFill>
                  <a:schemeClr val="tx1"/>
                </a:solidFill>
                <a:latin typeface="+mn-lt"/>
                <a:ea typeface="+mn-ea"/>
                <a:cs typeface="+mn-cs"/>
              </a:rPr>
              <a:t>ffect</a:t>
            </a:r>
            <a:r>
              <a:rPr lang="en-AU" dirty="0" smtClean="0">
                <a:solidFill>
                  <a:schemeClr val="tx1"/>
                </a:solidFill>
                <a:latin typeface="+mn-lt"/>
                <a:ea typeface="+mn-ea"/>
                <a:cs typeface="+mn-cs"/>
              </a:rPr>
              <a:t> of the superannuation guarantee on household saving</a:t>
            </a:r>
            <a:endParaRPr lang="en-US" dirty="0" smtClean="0">
              <a:solidFill>
                <a:schemeClr val="tx1"/>
              </a:solidFill>
              <a:latin typeface="+mn-lt"/>
              <a:ea typeface="+mn-ea"/>
              <a:cs typeface="+mn-cs"/>
            </a:endParaRPr>
          </a:p>
          <a:p>
            <a:pPr lvl="0"/>
            <a:r>
              <a:rPr lang="en-US" dirty="0" smtClean="0">
                <a:solidFill>
                  <a:schemeClr val="tx1"/>
                </a:solidFill>
                <a:latin typeface="+mn-lt"/>
                <a:ea typeface="+mn-ea"/>
                <a:cs typeface="+mn-cs"/>
              </a:rPr>
              <a:t>Productivity Commission – Paid Parental Leave report</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Keys to Success: Response</a:t>
            </a:r>
            <a:endParaRPr lang="en-US" i="1" dirty="0"/>
          </a:p>
        </p:txBody>
      </p:sp>
      <p:sp>
        <p:nvSpPr>
          <p:cNvPr id="3" name="Content Placeholder 2"/>
          <p:cNvSpPr>
            <a:spLocks noGrp="1"/>
          </p:cNvSpPr>
          <p:nvPr>
            <p:ph idx="1"/>
          </p:nvPr>
        </p:nvSpPr>
        <p:spPr>
          <a:xfrm>
            <a:off x="457200" y="1371600"/>
            <a:ext cx="8229600" cy="4953000"/>
          </a:xfrm>
        </p:spPr>
        <p:txBody>
          <a:bodyPr/>
          <a:lstStyle/>
          <a:p>
            <a:r>
              <a:rPr lang="en-US" dirty="0" smtClean="0"/>
              <a:t>Expectations of fieldwork agency</a:t>
            </a:r>
          </a:p>
          <a:p>
            <a:r>
              <a:rPr lang="en-US" dirty="0" smtClean="0"/>
              <a:t>Motivated interviewer workforce</a:t>
            </a:r>
          </a:p>
          <a:p>
            <a:r>
              <a:rPr lang="en-US" dirty="0" smtClean="0"/>
              <a:t>Long fieldwork period</a:t>
            </a:r>
          </a:p>
          <a:p>
            <a:r>
              <a:rPr lang="en-US" dirty="0" smtClean="0"/>
              <a:t>Persistence </a:t>
            </a:r>
          </a:p>
          <a:p>
            <a:r>
              <a:rPr lang="en-US" dirty="0" smtClean="0"/>
              <a:t>Cash incentives</a:t>
            </a:r>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333375"/>
            <a:ext cx="8286750" cy="777875"/>
          </a:xfrm>
        </p:spPr>
        <p:txBody>
          <a:bodyPr/>
          <a:lstStyle/>
          <a:p>
            <a:r>
              <a:rPr lang="en-US" i="1" dirty="0" smtClean="0"/>
              <a:t>Keys to Success: Other Ingredients</a:t>
            </a:r>
            <a:endParaRPr lang="en-US" i="1" dirty="0"/>
          </a:p>
        </p:txBody>
      </p:sp>
      <p:sp>
        <p:nvSpPr>
          <p:cNvPr id="3" name="Content Placeholder 2"/>
          <p:cNvSpPr>
            <a:spLocks noGrp="1"/>
          </p:cNvSpPr>
          <p:nvPr>
            <p:ph idx="1"/>
          </p:nvPr>
        </p:nvSpPr>
        <p:spPr>
          <a:xfrm>
            <a:off x="457200" y="1371600"/>
            <a:ext cx="8229600" cy="4953000"/>
          </a:xfrm>
        </p:spPr>
        <p:txBody>
          <a:bodyPr/>
          <a:lstStyle/>
          <a:p>
            <a:r>
              <a:rPr lang="en-US" dirty="0" smtClean="0"/>
              <a:t>Champions (and lots of them)</a:t>
            </a:r>
          </a:p>
          <a:p>
            <a:r>
              <a:rPr lang="en-US" dirty="0" smtClean="0"/>
              <a:t>Money (and lots of it)</a:t>
            </a:r>
          </a:p>
          <a:p>
            <a:r>
              <a:rPr lang="en-US" dirty="0" smtClean="0"/>
              <a:t>Imitation</a:t>
            </a:r>
          </a:p>
          <a:p>
            <a:r>
              <a:rPr lang="en-US" dirty="0" smtClean="0"/>
              <a:t>Good people</a:t>
            </a:r>
          </a:p>
          <a:p>
            <a:r>
              <a:rPr lang="en-US" dirty="0" smtClean="0"/>
              <a:t>Many users</a:t>
            </a:r>
          </a:p>
          <a:p>
            <a:r>
              <a:rPr lang="en-US" dirty="0" smtClean="0"/>
              <a:t>Luck</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Other Issues To Think About (I)</a:t>
            </a:r>
            <a:endParaRPr lang="en-US" i="1" dirty="0"/>
          </a:p>
        </p:txBody>
      </p:sp>
      <p:sp>
        <p:nvSpPr>
          <p:cNvPr id="3" name="Content Placeholder 2"/>
          <p:cNvSpPr>
            <a:spLocks noGrp="1"/>
          </p:cNvSpPr>
          <p:nvPr>
            <p:ph idx="1"/>
          </p:nvPr>
        </p:nvSpPr>
        <p:spPr>
          <a:xfrm>
            <a:off x="457200" y="1295400"/>
            <a:ext cx="8229600" cy="4678363"/>
          </a:xfrm>
        </p:spPr>
        <p:txBody>
          <a:bodyPr/>
          <a:lstStyle/>
          <a:p>
            <a:r>
              <a:rPr lang="en-US" dirty="0" smtClean="0"/>
              <a:t>Sample</a:t>
            </a:r>
          </a:p>
          <a:p>
            <a:pPr lvl="1"/>
            <a:r>
              <a:rPr lang="en-US" dirty="0" smtClean="0"/>
              <a:t>Population, dwellings, households</a:t>
            </a:r>
          </a:p>
          <a:p>
            <a:pPr lvl="1"/>
            <a:r>
              <a:rPr lang="en-US" dirty="0" smtClean="0"/>
              <a:t>Clustered / </a:t>
            </a:r>
            <a:r>
              <a:rPr lang="en-US" dirty="0" smtClean="0"/>
              <a:t>stratified</a:t>
            </a:r>
          </a:p>
          <a:p>
            <a:pPr lvl="1"/>
            <a:r>
              <a:rPr lang="en-US" dirty="0" smtClean="0"/>
              <a:t>Dealing with future immigration</a:t>
            </a:r>
          </a:p>
          <a:p>
            <a:r>
              <a:rPr lang="en-US" dirty="0" smtClean="0"/>
              <a:t>What </a:t>
            </a:r>
            <a:r>
              <a:rPr lang="en-US" dirty="0" smtClean="0"/>
              <a:t>mode?</a:t>
            </a:r>
          </a:p>
          <a:p>
            <a:pPr lvl="1"/>
            <a:r>
              <a:rPr lang="en-US" dirty="0" smtClean="0"/>
              <a:t>Interviewer administered </a:t>
            </a:r>
            <a:r>
              <a:rPr lang="en-US" dirty="0" err="1" smtClean="0"/>
              <a:t>vs</a:t>
            </a:r>
            <a:r>
              <a:rPr lang="en-US" dirty="0" smtClean="0"/>
              <a:t> self-administered</a:t>
            </a:r>
          </a:p>
          <a:p>
            <a:pPr lvl="1"/>
            <a:r>
              <a:rPr lang="en-US" dirty="0" smtClean="0"/>
              <a:t>Single mode </a:t>
            </a:r>
            <a:r>
              <a:rPr lang="en-US" dirty="0" err="1" smtClean="0"/>
              <a:t>vs</a:t>
            </a:r>
            <a:r>
              <a:rPr lang="en-US" dirty="0" smtClean="0"/>
              <a:t> mixed mode or multi-mode</a:t>
            </a:r>
          </a:p>
          <a:p>
            <a:r>
              <a:rPr lang="en-US" dirty="0" smtClean="0"/>
              <a:t>Respondent burden</a:t>
            </a:r>
          </a:p>
          <a:p>
            <a:r>
              <a:rPr lang="en-US" dirty="0" smtClean="0"/>
              <a:t>How </a:t>
            </a:r>
            <a:r>
              <a:rPr lang="en-US" dirty="0" smtClean="0"/>
              <a:t>to reach non-English speakers</a:t>
            </a:r>
            <a:r>
              <a:rPr lang="en-US" dirty="0" smtClean="0"/>
              <a:t>?</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Other Issues To Think About (II)</a:t>
            </a:r>
            <a:endParaRPr lang="en-US" i="1" dirty="0"/>
          </a:p>
        </p:txBody>
      </p:sp>
      <p:sp>
        <p:nvSpPr>
          <p:cNvPr id="3" name="Content Placeholder 2"/>
          <p:cNvSpPr>
            <a:spLocks noGrp="1"/>
          </p:cNvSpPr>
          <p:nvPr>
            <p:ph idx="1"/>
          </p:nvPr>
        </p:nvSpPr>
        <p:spPr>
          <a:xfrm>
            <a:off x="457200" y="1447800"/>
            <a:ext cx="8229600" cy="4678363"/>
          </a:xfrm>
        </p:spPr>
        <p:txBody>
          <a:bodyPr/>
          <a:lstStyle/>
          <a:p>
            <a:r>
              <a:rPr lang="en-US" dirty="0" smtClean="0"/>
              <a:t>Making use of technology</a:t>
            </a:r>
          </a:p>
          <a:p>
            <a:pPr lvl="1"/>
            <a:r>
              <a:rPr lang="en-US" dirty="0" smtClean="0"/>
              <a:t>Dependent data / On-line options</a:t>
            </a:r>
          </a:p>
          <a:p>
            <a:r>
              <a:rPr lang="en-US" dirty="0" smtClean="0"/>
              <a:t>How </a:t>
            </a:r>
            <a:r>
              <a:rPr lang="en-US" dirty="0" smtClean="0"/>
              <a:t>much value adding?</a:t>
            </a:r>
          </a:p>
          <a:p>
            <a:pPr lvl="1"/>
            <a:r>
              <a:rPr lang="en-US" dirty="0" smtClean="0"/>
              <a:t>Data cleaning / Weights / Imputation / Derived variables</a:t>
            </a:r>
          </a:p>
          <a:p>
            <a:r>
              <a:rPr lang="en-US" dirty="0" smtClean="0"/>
              <a:t>Confidentiality </a:t>
            </a:r>
            <a:r>
              <a:rPr lang="en-US" dirty="0" err="1" smtClean="0"/>
              <a:t>vs</a:t>
            </a:r>
            <a:r>
              <a:rPr lang="en-US" dirty="0" smtClean="0"/>
              <a:t> data access</a:t>
            </a:r>
          </a:p>
          <a:p>
            <a:r>
              <a:rPr lang="en-US" dirty="0" smtClean="0"/>
              <a:t>Linkages </a:t>
            </a:r>
            <a:r>
              <a:rPr lang="en-US" dirty="0" smtClean="0"/>
              <a:t>to admin. </a:t>
            </a:r>
            <a:r>
              <a:rPr lang="en-US" dirty="0" smtClean="0"/>
              <a:t>d</a:t>
            </a:r>
            <a:r>
              <a:rPr lang="en-US" dirty="0" smtClean="0"/>
              <a:t>ata</a:t>
            </a:r>
          </a:p>
          <a:p>
            <a:r>
              <a:rPr lang="en-US" dirty="0" smtClean="0"/>
              <a:t>Scientific stewardship / Stakeholder involvement</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457200" y="1143000"/>
            <a:ext cx="8077200" cy="2362200"/>
          </a:xfrm>
        </p:spPr>
        <p:txBody>
          <a:bodyPr/>
          <a:lstStyle/>
          <a:p>
            <a:pPr eaLnBrk="1" hangingPunct="1"/>
            <a:r>
              <a:rPr lang="en-AU" sz="4000" dirty="0" smtClean="0"/>
              <a:t>The Development of a Successful Household Panel Survey:</a:t>
            </a:r>
            <a:br>
              <a:rPr lang="en-AU" sz="4000" dirty="0" smtClean="0"/>
            </a:br>
            <a:r>
              <a:rPr lang="en-AU" sz="4000" dirty="0" smtClean="0"/>
              <a:t>The HILDA Experience</a:t>
            </a:r>
          </a:p>
        </p:txBody>
      </p:sp>
      <p:sp>
        <p:nvSpPr>
          <p:cNvPr id="10243" name="Rectangle 4"/>
          <p:cNvSpPr>
            <a:spLocks noChangeArrowheads="1"/>
          </p:cNvSpPr>
          <p:nvPr/>
        </p:nvSpPr>
        <p:spPr bwMode="auto">
          <a:xfrm>
            <a:off x="0" y="3657600"/>
            <a:ext cx="9144000" cy="685800"/>
          </a:xfrm>
          <a:prstGeom prst="rect">
            <a:avLst/>
          </a:prstGeom>
          <a:noFill/>
          <a:ln w="12700">
            <a:noFill/>
            <a:miter lim="800000"/>
            <a:headEnd/>
            <a:tailEnd/>
          </a:ln>
        </p:spPr>
        <p:txBody>
          <a:bodyPr lIns="92075" tIns="46038" rIns="92075" bIns="46038"/>
          <a:lstStyle/>
          <a:p>
            <a:pPr algn="ctr">
              <a:spcBef>
                <a:spcPct val="20000"/>
              </a:spcBef>
              <a:buClr>
                <a:schemeClr val="accent2"/>
              </a:buClr>
              <a:buFont typeface="Wingdings" pitchFamily="2" charset="2"/>
              <a:buNone/>
            </a:pPr>
            <a:r>
              <a:rPr lang="en-AU" sz="3000"/>
              <a:t>Mark Wooden</a:t>
            </a:r>
          </a:p>
          <a:p>
            <a:pPr algn="ctr">
              <a:lnSpc>
                <a:spcPct val="50000"/>
              </a:lnSpc>
              <a:spcBef>
                <a:spcPct val="20000"/>
              </a:spcBef>
              <a:buClr>
                <a:schemeClr val="accent2"/>
              </a:buClr>
              <a:buFont typeface="Wingdings" pitchFamily="2" charset="2"/>
              <a:buNone/>
            </a:pPr>
            <a:r>
              <a:rPr lang="en-AU" sz="1900"/>
              <a:t>Project Director, HILDA Survey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04800" y="304800"/>
            <a:ext cx="8248650" cy="762000"/>
          </a:xfrm>
        </p:spPr>
        <p:txBody>
          <a:bodyPr/>
          <a:lstStyle/>
          <a:p>
            <a:pPr eaLnBrk="1" hangingPunct="1"/>
            <a:r>
              <a:rPr lang="en-GB" i="1" dirty="0" smtClean="0">
                <a:cs typeface="Times New Roman" pitchFamily="18" charset="0"/>
              </a:rPr>
              <a:t>About HILDA: Key Design Features</a:t>
            </a:r>
            <a:endParaRPr lang="en-GB" sz="3200" dirty="0" smtClean="0">
              <a:cs typeface="Times New Roman" pitchFamily="18" charset="0"/>
            </a:endParaRPr>
          </a:p>
        </p:txBody>
      </p:sp>
      <p:sp>
        <p:nvSpPr>
          <p:cNvPr id="652291" name="Rectangle 3"/>
          <p:cNvSpPr>
            <a:spLocks noGrp="1" noChangeArrowheads="1"/>
          </p:cNvSpPr>
          <p:nvPr>
            <p:ph type="body" idx="1"/>
          </p:nvPr>
        </p:nvSpPr>
        <p:spPr>
          <a:xfrm>
            <a:off x="228600" y="1295400"/>
            <a:ext cx="8686800" cy="4724400"/>
          </a:xfrm>
        </p:spPr>
        <p:txBody>
          <a:bodyPr/>
          <a:lstStyle/>
          <a:p>
            <a:pPr eaLnBrk="1" hangingPunct="1">
              <a:lnSpc>
                <a:spcPct val="90000"/>
              </a:lnSpc>
              <a:spcBef>
                <a:spcPct val="30000"/>
              </a:spcBef>
            </a:pPr>
            <a:r>
              <a:rPr lang="en-GB" sz="2400" dirty="0" smtClean="0">
                <a:cs typeface="Times New Roman" pitchFamily="18" charset="0"/>
              </a:rPr>
              <a:t>Commenced (in 2001) with national probability sample of households</a:t>
            </a:r>
          </a:p>
          <a:p>
            <a:pPr lvl="1" eaLnBrk="1" hangingPunct="1">
              <a:lnSpc>
                <a:spcPct val="90000"/>
              </a:lnSpc>
              <a:spcBef>
                <a:spcPct val="30000"/>
              </a:spcBef>
            </a:pPr>
            <a:r>
              <a:rPr lang="en-GB" sz="2200" dirty="0" smtClean="0">
                <a:cs typeface="Times New Roman" pitchFamily="18" charset="0"/>
              </a:rPr>
              <a:t>Area-based clustered / stratified sample design</a:t>
            </a:r>
          </a:p>
          <a:p>
            <a:pPr eaLnBrk="1" hangingPunct="1">
              <a:lnSpc>
                <a:spcPct val="90000"/>
              </a:lnSpc>
              <a:spcBef>
                <a:spcPct val="30000"/>
              </a:spcBef>
            </a:pPr>
            <a:r>
              <a:rPr lang="en-GB" sz="2400" dirty="0" smtClean="0">
                <a:cs typeface="Times New Roman" pitchFamily="18" charset="0"/>
              </a:rPr>
              <a:t>Annual survey waves</a:t>
            </a:r>
          </a:p>
          <a:p>
            <a:pPr eaLnBrk="1" hangingPunct="1">
              <a:lnSpc>
                <a:spcPct val="90000"/>
              </a:lnSpc>
              <a:spcBef>
                <a:spcPct val="30000"/>
              </a:spcBef>
            </a:pPr>
            <a:r>
              <a:rPr lang="en-GB" sz="2400" dirty="0" smtClean="0">
                <a:cs typeface="Times New Roman" pitchFamily="18" charset="0"/>
              </a:rPr>
              <a:t>Follow all original </a:t>
            </a:r>
            <a:r>
              <a:rPr lang="en-GB" sz="2400" dirty="0" err="1" smtClean="0">
                <a:cs typeface="Times New Roman" pitchFamily="18" charset="0"/>
              </a:rPr>
              <a:t>hh</a:t>
            </a:r>
            <a:r>
              <a:rPr lang="en-GB" sz="2400" dirty="0" smtClean="0">
                <a:cs typeface="Times New Roman" pitchFamily="18" charset="0"/>
              </a:rPr>
              <a:t> members and offspring indefinitely</a:t>
            </a:r>
          </a:p>
          <a:p>
            <a:pPr eaLnBrk="1" hangingPunct="1">
              <a:lnSpc>
                <a:spcPct val="90000"/>
              </a:lnSpc>
              <a:spcBef>
                <a:spcPct val="30000"/>
              </a:spcBef>
            </a:pPr>
            <a:r>
              <a:rPr lang="en-GB" sz="2400" dirty="0" smtClean="0">
                <a:cs typeface="Times New Roman" pitchFamily="18" charset="0"/>
              </a:rPr>
              <a:t>Sample augmented with </a:t>
            </a:r>
            <a:r>
              <a:rPr lang="en-GB" sz="2400" dirty="0" err="1" smtClean="0">
                <a:cs typeface="Times New Roman" pitchFamily="18" charset="0"/>
              </a:rPr>
              <a:t>hh</a:t>
            </a:r>
            <a:r>
              <a:rPr lang="en-GB" sz="2400" dirty="0" smtClean="0">
                <a:cs typeface="Times New Roman" pitchFamily="18" charset="0"/>
              </a:rPr>
              <a:t> joiners</a:t>
            </a:r>
          </a:p>
          <a:p>
            <a:pPr eaLnBrk="1" hangingPunct="1">
              <a:lnSpc>
                <a:spcPct val="90000"/>
              </a:lnSpc>
              <a:spcBef>
                <a:spcPct val="30000"/>
              </a:spcBef>
            </a:pPr>
            <a:r>
              <a:rPr lang="en-GB" sz="2400" dirty="0" smtClean="0">
                <a:cs typeface="Times New Roman" pitchFamily="18" charset="0"/>
              </a:rPr>
              <a:t>Interview all “</a:t>
            </a:r>
            <a:r>
              <a:rPr lang="en-GB" sz="2400" dirty="0" smtClean="0">
                <a:cs typeface="Times New Roman" pitchFamily="18" charset="0"/>
              </a:rPr>
              <a:t>adults”</a:t>
            </a:r>
            <a:endParaRPr lang="en-GB" sz="2400" dirty="0" smtClean="0">
              <a:cs typeface="Times New Roman" pitchFamily="18" charset="0"/>
            </a:endParaRPr>
          </a:p>
          <a:p>
            <a:pPr lvl="1" eaLnBrk="1" hangingPunct="1">
              <a:lnSpc>
                <a:spcPct val="90000"/>
              </a:lnSpc>
              <a:spcBef>
                <a:spcPct val="30000"/>
              </a:spcBef>
            </a:pPr>
            <a:r>
              <a:rPr lang="en-GB" sz="2000" dirty="0" smtClean="0">
                <a:cs typeface="Times New Roman" pitchFamily="18" charset="0"/>
              </a:rPr>
              <a:t>Face-to-face where possible</a:t>
            </a:r>
          </a:p>
          <a:p>
            <a:pPr lvl="1" eaLnBrk="1" hangingPunct="1">
              <a:lnSpc>
                <a:spcPct val="90000"/>
              </a:lnSpc>
              <a:spcBef>
                <a:spcPct val="30000"/>
              </a:spcBef>
            </a:pPr>
            <a:r>
              <a:rPr lang="en-GB" sz="2000" dirty="0" smtClean="0">
                <a:cs typeface="Times New Roman" pitchFamily="18" charset="0"/>
              </a:rPr>
              <a:t>CAPI / CATI technology</a:t>
            </a:r>
          </a:p>
          <a:p>
            <a:pPr eaLnBrk="1" hangingPunct="1">
              <a:lnSpc>
                <a:spcPct val="90000"/>
              </a:lnSpc>
              <a:spcBef>
                <a:spcPct val="30000"/>
              </a:spcBef>
            </a:pPr>
            <a:r>
              <a:rPr lang="en-GB" sz="2400" dirty="0" smtClean="0">
                <a:cs typeface="Times New Roman" pitchFamily="18" charset="0"/>
              </a:rPr>
              <a:t>Refreshment (top-up) sample added in wave 11</a:t>
            </a:r>
          </a:p>
          <a:p>
            <a:pPr eaLnBrk="1" hangingPunct="1">
              <a:lnSpc>
                <a:spcPct val="90000"/>
              </a:lnSpc>
              <a:spcBef>
                <a:spcPct val="30000"/>
              </a:spcBef>
            </a:pPr>
            <a:r>
              <a:rPr lang="en-GB" sz="2400" dirty="0" smtClean="0">
                <a:cs typeface="Times New Roman" pitchFamily="18" charset="0"/>
              </a:rPr>
              <a:t>Cash incentives paid </a:t>
            </a:r>
          </a:p>
          <a:p>
            <a:pPr eaLnBrk="1" hangingPunct="1">
              <a:lnSpc>
                <a:spcPct val="90000"/>
              </a:lnSpc>
              <a:spcBef>
                <a:spcPct val="30000"/>
              </a:spcBef>
            </a:pPr>
            <a:endParaRPr lang="en-GB" sz="2400" dirty="0" smtClean="0">
              <a:cs typeface="Times New Roman" pitchFamily="18" charset="0"/>
            </a:endParaRPr>
          </a:p>
          <a:p>
            <a:pPr eaLnBrk="1" hangingPunct="1">
              <a:lnSpc>
                <a:spcPct val="90000"/>
              </a:lnSpc>
              <a:spcBef>
                <a:spcPct val="30000"/>
              </a:spcBef>
            </a:pPr>
            <a:endParaRPr lang="en-GB" sz="2400" dirty="0" smtClean="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5229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5229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52291">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52291">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52291">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52291">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52291">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52291">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52291">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5229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2291"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04800" y="304800"/>
            <a:ext cx="8248650" cy="762000"/>
          </a:xfrm>
        </p:spPr>
        <p:txBody>
          <a:bodyPr/>
          <a:lstStyle/>
          <a:p>
            <a:pPr eaLnBrk="1" hangingPunct="1"/>
            <a:r>
              <a:rPr lang="en-GB" i="1" smtClean="0">
                <a:cs typeface="Times New Roman" pitchFamily="18" charset="0"/>
              </a:rPr>
              <a:t>Survey Instruments</a:t>
            </a:r>
            <a:endParaRPr lang="en-GB" sz="3200" smtClean="0">
              <a:cs typeface="Times New Roman" pitchFamily="18" charset="0"/>
            </a:endParaRPr>
          </a:p>
        </p:txBody>
      </p:sp>
      <p:sp>
        <p:nvSpPr>
          <p:cNvPr id="740355" name="Rectangle 3"/>
          <p:cNvSpPr>
            <a:spLocks noGrp="1" noChangeArrowheads="1"/>
          </p:cNvSpPr>
          <p:nvPr>
            <p:ph type="body" idx="1"/>
          </p:nvPr>
        </p:nvSpPr>
        <p:spPr>
          <a:xfrm>
            <a:off x="228600" y="1295400"/>
            <a:ext cx="8686800" cy="4724400"/>
          </a:xfrm>
        </p:spPr>
        <p:txBody>
          <a:bodyPr/>
          <a:lstStyle/>
          <a:p>
            <a:pPr eaLnBrk="1" hangingPunct="1">
              <a:spcBef>
                <a:spcPct val="30000"/>
              </a:spcBef>
            </a:pPr>
            <a:r>
              <a:rPr lang="en-GB" sz="2400" smtClean="0">
                <a:cs typeface="Times New Roman" pitchFamily="18" charset="0"/>
              </a:rPr>
              <a:t>Household Form</a:t>
            </a:r>
          </a:p>
          <a:p>
            <a:pPr lvl="1" eaLnBrk="1" hangingPunct="1">
              <a:lnSpc>
                <a:spcPct val="80000"/>
              </a:lnSpc>
              <a:spcBef>
                <a:spcPct val="30000"/>
              </a:spcBef>
            </a:pPr>
            <a:r>
              <a:rPr lang="en-GB" sz="2000" smtClean="0">
                <a:cs typeface="Times New Roman" pitchFamily="18" charset="0"/>
              </a:rPr>
              <a:t>Key identifiers / Changing HH membership / HH relationships / Reasons for non-response</a:t>
            </a:r>
          </a:p>
          <a:p>
            <a:pPr eaLnBrk="1" hangingPunct="1">
              <a:spcBef>
                <a:spcPct val="30000"/>
              </a:spcBef>
            </a:pPr>
            <a:r>
              <a:rPr lang="en-GB" sz="2400" smtClean="0">
                <a:cs typeface="Times New Roman" pitchFamily="18" charset="0"/>
              </a:rPr>
              <a:t>Household Questionnaire</a:t>
            </a:r>
          </a:p>
          <a:p>
            <a:pPr lvl="1" eaLnBrk="1" hangingPunct="1">
              <a:lnSpc>
                <a:spcPct val="80000"/>
              </a:lnSpc>
              <a:spcBef>
                <a:spcPct val="30000"/>
              </a:spcBef>
            </a:pPr>
            <a:r>
              <a:rPr lang="en-GB" sz="2000" smtClean="0">
                <a:cs typeface="Times New Roman" pitchFamily="18" charset="0"/>
              </a:rPr>
              <a:t>Collects hh level data from relevant HH member</a:t>
            </a:r>
          </a:p>
          <a:p>
            <a:pPr eaLnBrk="1" hangingPunct="1">
              <a:spcBef>
                <a:spcPct val="30000"/>
              </a:spcBef>
            </a:pPr>
            <a:r>
              <a:rPr lang="en-GB" sz="2400" smtClean="0">
                <a:cs typeface="Times New Roman" pitchFamily="18" charset="0"/>
              </a:rPr>
              <a:t>Continuing Person Questionnaire</a:t>
            </a:r>
          </a:p>
          <a:p>
            <a:pPr lvl="1" eaLnBrk="1" hangingPunct="1">
              <a:lnSpc>
                <a:spcPct val="80000"/>
              </a:lnSpc>
              <a:spcBef>
                <a:spcPct val="30000"/>
              </a:spcBef>
            </a:pPr>
            <a:r>
              <a:rPr lang="en-GB" sz="2000" smtClean="0">
                <a:cs typeface="Times New Roman" pitchFamily="18" charset="0"/>
              </a:rPr>
              <a:t>All persons 15+ who have previously been interviewed</a:t>
            </a:r>
          </a:p>
          <a:p>
            <a:pPr eaLnBrk="1" hangingPunct="1">
              <a:spcBef>
                <a:spcPct val="30000"/>
              </a:spcBef>
            </a:pPr>
            <a:r>
              <a:rPr lang="en-GB" sz="2400" smtClean="0">
                <a:cs typeface="Times New Roman" pitchFamily="18" charset="0"/>
              </a:rPr>
              <a:t>New Person Questionnaire</a:t>
            </a:r>
          </a:p>
          <a:p>
            <a:pPr lvl="1" eaLnBrk="1" hangingPunct="1">
              <a:lnSpc>
                <a:spcPct val="80000"/>
              </a:lnSpc>
              <a:spcBef>
                <a:spcPct val="30000"/>
              </a:spcBef>
            </a:pPr>
            <a:r>
              <a:rPr lang="en-GB" sz="2000" smtClean="0">
                <a:cs typeface="Times New Roman" pitchFamily="18" charset="0"/>
              </a:rPr>
              <a:t>All persons 15+ who have never previously been interviewed</a:t>
            </a:r>
            <a:endParaRPr lang="en-GB" sz="1800" smtClean="0">
              <a:cs typeface="Times New Roman" pitchFamily="18" charset="0"/>
            </a:endParaRPr>
          </a:p>
          <a:p>
            <a:pPr eaLnBrk="1" hangingPunct="1">
              <a:spcBef>
                <a:spcPct val="30000"/>
              </a:spcBef>
            </a:pPr>
            <a:r>
              <a:rPr lang="en-GB" sz="2400" smtClean="0">
                <a:cs typeface="Times New Roman" pitchFamily="18" charset="0"/>
              </a:rPr>
              <a:t>Self-completion Questionnaire</a:t>
            </a:r>
          </a:p>
          <a:p>
            <a:pPr lvl="1" eaLnBrk="1" hangingPunct="1">
              <a:lnSpc>
                <a:spcPct val="80000"/>
              </a:lnSpc>
              <a:spcBef>
                <a:spcPct val="30000"/>
              </a:spcBef>
            </a:pPr>
            <a:r>
              <a:rPr lang="en-GB" sz="1800" smtClean="0">
                <a:cs typeface="Times New Roman" pitchFamily="18" charset="0"/>
              </a:rPr>
              <a:t>All interview respondents; 16 pp, expanded to 20 from W5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4035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4035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4035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4035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4035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40355">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40355">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40355">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40355">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4035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0355"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i="1" smtClean="0"/>
              <a:t>What’s In It? HQ / CPQ</a:t>
            </a:r>
          </a:p>
        </p:txBody>
      </p:sp>
      <p:sp>
        <p:nvSpPr>
          <p:cNvPr id="775171" name="Rectangle 3"/>
          <p:cNvSpPr>
            <a:spLocks noGrp="1" noChangeArrowheads="1"/>
          </p:cNvSpPr>
          <p:nvPr>
            <p:ph type="body" sz="half" idx="1"/>
          </p:nvPr>
        </p:nvSpPr>
        <p:spPr>
          <a:xfrm>
            <a:off x="304800" y="1295400"/>
            <a:ext cx="4191000" cy="4724400"/>
          </a:xfrm>
        </p:spPr>
        <p:txBody>
          <a:bodyPr/>
          <a:lstStyle/>
          <a:p>
            <a:pPr eaLnBrk="1" hangingPunct="1">
              <a:lnSpc>
                <a:spcPct val="80000"/>
              </a:lnSpc>
              <a:spcBef>
                <a:spcPct val="50000"/>
              </a:spcBef>
              <a:spcAft>
                <a:spcPct val="20000"/>
              </a:spcAft>
            </a:pPr>
            <a:r>
              <a:rPr lang="en-US" sz="2600" dirty="0" smtClean="0">
                <a:cs typeface="Times New Roman" pitchFamily="18" charset="0"/>
              </a:rPr>
              <a:t>Core:</a:t>
            </a:r>
          </a:p>
          <a:p>
            <a:pPr lvl="1" eaLnBrk="1" hangingPunct="1">
              <a:lnSpc>
                <a:spcPct val="80000"/>
              </a:lnSpc>
            </a:pPr>
            <a:r>
              <a:rPr lang="en-US" sz="1800" dirty="0" smtClean="0">
                <a:cs typeface="Times New Roman" pitchFamily="18" charset="0"/>
              </a:rPr>
              <a:t>Child care</a:t>
            </a:r>
          </a:p>
          <a:p>
            <a:pPr lvl="1" eaLnBrk="1" hangingPunct="1">
              <a:lnSpc>
                <a:spcPct val="80000"/>
              </a:lnSpc>
            </a:pPr>
            <a:r>
              <a:rPr lang="en-US" sz="1800" dirty="0" smtClean="0">
                <a:cs typeface="Times New Roman" pitchFamily="18" charset="0"/>
              </a:rPr>
              <a:t>Housing</a:t>
            </a:r>
          </a:p>
          <a:p>
            <a:pPr lvl="1" eaLnBrk="1" hangingPunct="1">
              <a:lnSpc>
                <a:spcPct val="80000"/>
              </a:lnSpc>
            </a:pPr>
            <a:r>
              <a:rPr lang="en-US" sz="1800" dirty="0" smtClean="0">
                <a:cs typeface="Times New Roman" pitchFamily="18" charset="0"/>
              </a:rPr>
              <a:t>Education</a:t>
            </a:r>
          </a:p>
          <a:p>
            <a:pPr lvl="1" eaLnBrk="1" hangingPunct="1">
              <a:lnSpc>
                <a:spcPct val="80000"/>
              </a:lnSpc>
            </a:pPr>
            <a:r>
              <a:rPr lang="en-US" sz="1800" dirty="0" smtClean="0">
                <a:cs typeface="Times New Roman" pitchFamily="18" charset="0"/>
              </a:rPr>
              <a:t>Employment status</a:t>
            </a:r>
          </a:p>
          <a:p>
            <a:pPr lvl="1" eaLnBrk="1" hangingPunct="1">
              <a:lnSpc>
                <a:spcPct val="80000"/>
              </a:lnSpc>
            </a:pPr>
            <a:r>
              <a:rPr lang="en-US" sz="1800" dirty="0" smtClean="0">
                <a:cs typeface="Times New Roman" pitchFamily="18" charset="0"/>
              </a:rPr>
              <a:t>Job characteristics</a:t>
            </a:r>
            <a:endParaRPr lang="en-US" sz="1800" dirty="0" smtClean="0">
              <a:cs typeface="Times New Roman" pitchFamily="18" charset="0"/>
            </a:endParaRPr>
          </a:p>
          <a:p>
            <a:pPr lvl="1" eaLnBrk="1" hangingPunct="1">
              <a:lnSpc>
                <a:spcPct val="80000"/>
              </a:lnSpc>
            </a:pPr>
            <a:r>
              <a:rPr lang="en-US" sz="1800" dirty="0" smtClean="0">
                <a:cs typeface="Times New Roman" pitchFamily="18" charset="0"/>
              </a:rPr>
              <a:t>Job search</a:t>
            </a:r>
            <a:endParaRPr lang="en-US" sz="1800" dirty="0" smtClean="0">
              <a:cs typeface="Times New Roman" pitchFamily="18" charset="0"/>
            </a:endParaRPr>
          </a:p>
          <a:p>
            <a:pPr lvl="1" eaLnBrk="1" hangingPunct="1">
              <a:lnSpc>
                <a:spcPct val="80000"/>
              </a:lnSpc>
            </a:pPr>
            <a:r>
              <a:rPr lang="en-US" sz="1900" dirty="0" smtClean="0">
                <a:cs typeface="Times New Roman" pitchFamily="18" charset="0"/>
              </a:rPr>
              <a:t>Calendar</a:t>
            </a:r>
            <a:endParaRPr lang="en-US" sz="1800" baseline="30000" dirty="0" smtClean="0">
              <a:cs typeface="Times New Roman" pitchFamily="18" charset="0"/>
            </a:endParaRPr>
          </a:p>
          <a:p>
            <a:pPr lvl="1" eaLnBrk="1" hangingPunct="1">
              <a:lnSpc>
                <a:spcPct val="80000"/>
              </a:lnSpc>
            </a:pPr>
            <a:r>
              <a:rPr lang="en-US" sz="1900" dirty="0" smtClean="0">
                <a:cs typeface="Times New Roman" pitchFamily="18" charset="0"/>
              </a:rPr>
              <a:t>Income</a:t>
            </a:r>
          </a:p>
          <a:p>
            <a:pPr lvl="1" eaLnBrk="1" hangingPunct="1">
              <a:lnSpc>
                <a:spcPct val="80000"/>
              </a:lnSpc>
            </a:pPr>
            <a:r>
              <a:rPr lang="en-US" sz="1900" dirty="0" smtClean="0">
                <a:cs typeface="Times New Roman" pitchFamily="18" charset="0"/>
              </a:rPr>
              <a:t>Family formation</a:t>
            </a:r>
          </a:p>
          <a:p>
            <a:pPr lvl="1" eaLnBrk="1" hangingPunct="1">
              <a:lnSpc>
                <a:spcPct val="80000"/>
              </a:lnSpc>
            </a:pPr>
            <a:r>
              <a:rPr lang="en-US" sz="1900" dirty="0" smtClean="0">
                <a:cs typeface="Times New Roman" pitchFamily="18" charset="0"/>
              </a:rPr>
              <a:t>Partnering &amp; relationships</a:t>
            </a:r>
          </a:p>
          <a:p>
            <a:pPr lvl="1" eaLnBrk="1" hangingPunct="1">
              <a:lnSpc>
                <a:spcPct val="80000"/>
              </a:lnSpc>
            </a:pPr>
            <a:r>
              <a:rPr lang="en-US" sz="1900" dirty="0" smtClean="0">
                <a:cs typeface="Times New Roman" pitchFamily="18" charset="0"/>
              </a:rPr>
              <a:t>Living in Australia </a:t>
            </a:r>
          </a:p>
          <a:p>
            <a:pPr lvl="2" eaLnBrk="1" hangingPunct="1">
              <a:lnSpc>
                <a:spcPct val="80000"/>
              </a:lnSpc>
            </a:pPr>
            <a:r>
              <a:rPr lang="en-US" sz="1800" dirty="0" smtClean="0">
                <a:cs typeface="Times New Roman" pitchFamily="18" charset="0"/>
              </a:rPr>
              <a:t>Disability, Life satisfaction, Spatial mobility, Caring</a:t>
            </a:r>
          </a:p>
          <a:p>
            <a:pPr lvl="1" eaLnBrk="1" hangingPunct="1">
              <a:lnSpc>
                <a:spcPct val="80000"/>
              </a:lnSpc>
            </a:pPr>
            <a:r>
              <a:rPr lang="en-US" sz="1900" dirty="0" smtClean="0">
                <a:cs typeface="Times New Roman" pitchFamily="18" charset="0"/>
              </a:rPr>
              <a:t>Tracking</a:t>
            </a:r>
          </a:p>
          <a:p>
            <a:pPr lvl="1" eaLnBrk="1" hangingPunct="1">
              <a:lnSpc>
                <a:spcPct val="80000"/>
              </a:lnSpc>
            </a:pPr>
            <a:r>
              <a:rPr lang="en-US" sz="1900" dirty="0" smtClean="0">
                <a:cs typeface="Times New Roman" pitchFamily="18" charset="0"/>
              </a:rPr>
              <a:t>Interview situation</a:t>
            </a:r>
          </a:p>
        </p:txBody>
      </p:sp>
      <p:sp>
        <p:nvSpPr>
          <p:cNvPr id="775172" name="Rectangle 4"/>
          <p:cNvSpPr>
            <a:spLocks noGrp="1" noChangeArrowheads="1"/>
          </p:cNvSpPr>
          <p:nvPr>
            <p:ph type="body" sz="half" idx="2"/>
          </p:nvPr>
        </p:nvSpPr>
        <p:spPr>
          <a:xfrm>
            <a:off x="4572000" y="1295400"/>
            <a:ext cx="4267200" cy="4876800"/>
          </a:xfrm>
        </p:spPr>
        <p:txBody>
          <a:bodyPr/>
          <a:lstStyle/>
          <a:p>
            <a:pPr eaLnBrk="1" hangingPunct="1">
              <a:lnSpc>
                <a:spcPct val="80000"/>
              </a:lnSpc>
              <a:spcBef>
                <a:spcPct val="50000"/>
              </a:spcBef>
              <a:tabLst>
                <a:tab pos="1346200" algn="l"/>
              </a:tabLst>
            </a:pPr>
            <a:r>
              <a:rPr lang="en-US" sz="2600" dirty="0" smtClean="0">
                <a:cs typeface="Times New Roman" pitchFamily="18" charset="0"/>
              </a:rPr>
              <a:t>Special “modules”:</a:t>
            </a:r>
          </a:p>
          <a:p>
            <a:pPr lvl="1" eaLnBrk="1" hangingPunct="1">
              <a:lnSpc>
                <a:spcPct val="80000"/>
              </a:lnSpc>
              <a:spcBef>
                <a:spcPts val="600"/>
              </a:spcBef>
              <a:tabLst>
                <a:tab pos="1346200" algn="l"/>
              </a:tabLst>
            </a:pPr>
            <a:r>
              <a:rPr lang="en-US" sz="1800" dirty="0" smtClean="0">
                <a:cs typeface="Times New Roman" pitchFamily="18" charset="0"/>
              </a:rPr>
              <a:t>W1 (+NPQ) = Personal history</a:t>
            </a:r>
          </a:p>
          <a:p>
            <a:pPr lvl="1" eaLnBrk="1" hangingPunct="1">
              <a:lnSpc>
                <a:spcPct val="80000"/>
              </a:lnSpc>
              <a:spcBef>
                <a:spcPts val="600"/>
              </a:spcBef>
              <a:tabLst>
                <a:tab pos="1346200" algn="l"/>
              </a:tabLst>
            </a:pPr>
            <a:r>
              <a:rPr lang="en-US" sz="1800" dirty="0" smtClean="0">
                <a:cs typeface="Times New Roman" pitchFamily="18" charset="0"/>
              </a:rPr>
              <a:t>W2 =	Wealth</a:t>
            </a:r>
          </a:p>
          <a:p>
            <a:pPr lvl="1" eaLnBrk="1" hangingPunct="1">
              <a:lnSpc>
                <a:spcPct val="80000"/>
              </a:lnSpc>
              <a:spcBef>
                <a:spcPts val="600"/>
              </a:spcBef>
              <a:tabLst>
                <a:tab pos="1346200" algn="l"/>
              </a:tabLst>
            </a:pPr>
            <a:r>
              <a:rPr lang="en-US" sz="1800" dirty="0" smtClean="0">
                <a:cs typeface="Times New Roman" pitchFamily="18" charset="0"/>
              </a:rPr>
              <a:t>W3 =	Retirement</a:t>
            </a:r>
          </a:p>
          <a:p>
            <a:pPr lvl="1" eaLnBrk="1" hangingPunct="1">
              <a:lnSpc>
                <a:spcPct val="80000"/>
              </a:lnSpc>
              <a:spcBef>
                <a:spcPts val="600"/>
              </a:spcBef>
              <a:tabLst>
                <a:tab pos="1346200" algn="l"/>
              </a:tabLst>
            </a:pPr>
            <a:r>
              <a:rPr lang="en-US" sz="1800" dirty="0" smtClean="0">
                <a:cs typeface="Times New Roman" pitchFamily="18" charset="0"/>
              </a:rPr>
              <a:t>W4 =	Youth issues; Private   	health insurance</a:t>
            </a:r>
          </a:p>
          <a:p>
            <a:pPr lvl="1" eaLnBrk="1" hangingPunct="1">
              <a:lnSpc>
                <a:spcPct val="80000"/>
              </a:lnSpc>
              <a:spcBef>
                <a:spcPts val="600"/>
              </a:spcBef>
              <a:tabLst>
                <a:tab pos="1346200" algn="l"/>
              </a:tabLst>
            </a:pPr>
            <a:r>
              <a:rPr lang="en-US" sz="1800" dirty="0" smtClean="0">
                <a:cs typeface="Times New Roman" pitchFamily="18" charset="0"/>
              </a:rPr>
              <a:t>W5 = Family formation</a:t>
            </a:r>
          </a:p>
          <a:p>
            <a:pPr lvl="1" eaLnBrk="1" hangingPunct="1">
              <a:lnSpc>
                <a:spcPct val="80000"/>
              </a:lnSpc>
              <a:spcBef>
                <a:spcPts val="600"/>
              </a:spcBef>
              <a:tabLst>
                <a:tab pos="1346200" algn="l"/>
              </a:tabLst>
            </a:pPr>
            <a:r>
              <a:rPr lang="en-US" sz="1800" dirty="0" smtClean="0">
                <a:cs typeface="Times New Roman" pitchFamily="18" charset="0"/>
              </a:rPr>
              <a:t>W6 = Wealth</a:t>
            </a:r>
          </a:p>
          <a:p>
            <a:pPr lvl="1" eaLnBrk="1" hangingPunct="1">
              <a:lnSpc>
                <a:spcPct val="80000"/>
              </a:lnSpc>
              <a:spcBef>
                <a:spcPts val="600"/>
              </a:spcBef>
              <a:tabLst>
                <a:tab pos="1346200" algn="l"/>
              </a:tabLst>
            </a:pPr>
            <a:r>
              <a:rPr lang="en-US" sz="1800" dirty="0" smtClean="0">
                <a:cs typeface="Times New Roman" pitchFamily="18" charset="0"/>
              </a:rPr>
              <a:t>W7 = Retirement; Lifestyle</a:t>
            </a:r>
          </a:p>
          <a:p>
            <a:pPr lvl="1" eaLnBrk="1" hangingPunct="1">
              <a:lnSpc>
                <a:spcPct val="80000"/>
              </a:lnSpc>
              <a:spcBef>
                <a:spcPts val="600"/>
              </a:spcBef>
              <a:tabLst>
                <a:tab pos="1346200" algn="l"/>
              </a:tabLst>
            </a:pPr>
            <a:r>
              <a:rPr lang="en-US" sz="1800" dirty="0" smtClean="0">
                <a:cs typeface="Times New Roman" pitchFamily="18" charset="0"/>
              </a:rPr>
              <a:t>W8 = Family formation; Non-	cores. relationships</a:t>
            </a:r>
          </a:p>
          <a:p>
            <a:pPr lvl="1" eaLnBrk="1" hangingPunct="1">
              <a:lnSpc>
                <a:spcPct val="80000"/>
              </a:lnSpc>
              <a:spcBef>
                <a:spcPts val="600"/>
              </a:spcBef>
              <a:tabLst>
                <a:tab pos="1346200" algn="l"/>
              </a:tabLst>
            </a:pPr>
            <a:r>
              <a:rPr lang="en-US" sz="1800" dirty="0" smtClean="0"/>
              <a:t>W9 = Health</a:t>
            </a:r>
          </a:p>
          <a:p>
            <a:pPr lvl="1" eaLnBrk="1" hangingPunct="1">
              <a:lnSpc>
                <a:spcPct val="80000"/>
              </a:lnSpc>
              <a:spcBef>
                <a:spcPts val="600"/>
              </a:spcBef>
              <a:tabLst>
                <a:tab pos="1346200" algn="l"/>
              </a:tabLst>
            </a:pPr>
            <a:r>
              <a:rPr lang="en-US" sz="1800" dirty="0" smtClean="0"/>
              <a:t>W10 = Wealth</a:t>
            </a:r>
          </a:p>
          <a:p>
            <a:pPr lvl="1" eaLnBrk="1" hangingPunct="1">
              <a:lnSpc>
                <a:spcPct val="80000"/>
              </a:lnSpc>
              <a:spcBef>
                <a:spcPts val="600"/>
              </a:spcBef>
              <a:tabLst>
                <a:tab pos="1346200" algn="l"/>
              </a:tabLst>
            </a:pPr>
            <a:r>
              <a:rPr lang="en-US" sz="1800" dirty="0" smtClean="0">
                <a:cs typeface="Times New Roman" pitchFamily="18" charset="0"/>
              </a:rPr>
              <a:t>W11 = Family formation; </a:t>
            </a:r>
            <a:br>
              <a:rPr lang="en-US" sz="1800" dirty="0" smtClean="0">
                <a:cs typeface="Times New Roman" pitchFamily="18" charset="0"/>
              </a:rPr>
            </a:br>
            <a:r>
              <a:rPr lang="en-US" sz="1800" dirty="0" smtClean="0">
                <a:cs typeface="Times New Roman" pitchFamily="18" charset="0"/>
              </a:rPr>
              <a:t>	Retirement</a:t>
            </a:r>
          </a:p>
          <a:p>
            <a:pPr lvl="1" eaLnBrk="1" hangingPunct="1">
              <a:lnSpc>
                <a:spcPct val="80000"/>
              </a:lnSpc>
              <a:spcBef>
                <a:spcPts val="600"/>
              </a:spcBef>
              <a:tabLst>
                <a:tab pos="1346200" algn="l"/>
              </a:tabLst>
            </a:pPr>
            <a:r>
              <a:rPr lang="en-US" sz="1800" dirty="0" smtClean="0">
                <a:cs typeface="Times New Roman" pitchFamily="18" charset="0"/>
              </a:rPr>
              <a:t>W12 = Skills &amp; abilities; Non-	cores. relationships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75171"/>
                                        </p:tgtEl>
                                        <p:attrNameLst>
                                          <p:attrName>style.visibility</p:attrName>
                                        </p:attrNameLst>
                                      </p:cBhvr>
                                      <p:to>
                                        <p:strVal val="visible"/>
                                      </p:to>
                                    </p:set>
                                    <p:anim calcmode="lin" valueType="num">
                                      <p:cBhvr additive="base">
                                        <p:cTn id="7" dur="500" fill="hold"/>
                                        <p:tgtEl>
                                          <p:spTgt spid="775171"/>
                                        </p:tgtEl>
                                        <p:attrNameLst>
                                          <p:attrName>ppt_x</p:attrName>
                                        </p:attrNameLst>
                                      </p:cBhvr>
                                      <p:tavLst>
                                        <p:tav tm="0">
                                          <p:val>
                                            <p:strVal val="0-#ppt_w/2"/>
                                          </p:val>
                                        </p:tav>
                                        <p:tav tm="100000">
                                          <p:val>
                                            <p:strVal val="#ppt_x"/>
                                          </p:val>
                                        </p:tav>
                                      </p:tavLst>
                                    </p:anim>
                                    <p:anim calcmode="lin" valueType="num">
                                      <p:cBhvr additive="base">
                                        <p:cTn id="8" dur="500" fill="hold"/>
                                        <p:tgtEl>
                                          <p:spTgt spid="77517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775172">
                                            <p:txEl>
                                              <p:pRg st="0" end="0"/>
                                            </p:txEl>
                                          </p:spTgt>
                                        </p:tgtEl>
                                        <p:attrNameLst>
                                          <p:attrName>style.visibility</p:attrName>
                                        </p:attrNameLst>
                                      </p:cBhvr>
                                      <p:to>
                                        <p:strVal val="visible"/>
                                      </p:to>
                                    </p:set>
                                    <p:anim calcmode="lin" valueType="num">
                                      <p:cBhvr additive="base">
                                        <p:cTn id="13" dur="500" fill="hold"/>
                                        <p:tgtEl>
                                          <p:spTgt spid="775172">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775172">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775172">
                                            <p:txEl>
                                              <p:pRg st="1" end="1"/>
                                            </p:txEl>
                                          </p:spTgt>
                                        </p:tgtEl>
                                        <p:attrNameLst>
                                          <p:attrName>style.visibility</p:attrName>
                                        </p:attrNameLst>
                                      </p:cBhvr>
                                      <p:to>
                                        <p:strVal val="visible"/>
                                      </p:to>
                                    </p:set>
                                    <p:anim calcmode="lin" valueType="num">
                                      <p:cBhvr additive="base">
                                        <p:cTn id="17" dur="500" fill="hold"/>
                                        <p:tgtEl>
                                          <p:spTgt spid="775172">
                                            <p:txEl>
                                              <p:pRg st="1" end="1"/>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775172">
                                            <p:txEl>
                                              <p:pRg st="1" end="1"/>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775172">
                                            <p:txEl>
                                              <p:pRg st="2" end="2"/>
                                            </p:txEl>
                                          </p:spTgt>
                                        </p:tgtEl>
                                        <p:attrNameLst>
                                          <p:attrName>style.visibility</p:attrName>
                                        </p:attrNameLst>
                                      </p:cBhvr>
                                      <p:to>
                                        <p:strVal val="visible"/>
                                      </p:to>
                                    </p:set>
                                    <p:anim calcmode="lin" valueType="num">
                                      <p:cBhvr additive="base">
                                        <p:cTn id="21" dur="500" fill="hold"/>
                                        <p:tgtEl>
                                          <p:spTgt spid="775172">
                                            <p:txEl>
                                              <p:pRg st="2" end="2"/>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775172">
                                            <p:txEl>
                                              <p:pRg st="2" end="2"/>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775172">
                                            <p:txEl>
                                              <p:pRg st="3" end="3"/>
                                            </p:txEl>
                                          </p:spTgt>
                                        </p:tgtEl>
                                        <p:attrNameLst>
                                          <p:attrName>style.visibility</p:attrName>
                                        </p:attrNameLst>
                                      </p:cBhvr>
                                      <p:to>
                                        <p:strVal val="visible"/>
                                      </p:to>
                                    </p:set>
                                    <p:anim calcmode="lin" valueType="num">
                                      <p:cBhvr additive="base">
                                        <p:cTn id="25" dur="500" fill="hold"/>
                                        <p:tgtEl>
                                          <p:spTgt spid="775172">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775172">
                                            <p:txEl>
                                              <p:pRg st="3" end="3"/>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775172">
                                            <p:txEl>
                                              <p:pRg st="4" end="4"/>
                                            </p:txEl>
                                          </p:spTgt>
                                        </p:tgtEl>
                                        <p:attrNameLst>
                                          <p:attrName>style.visibility</p:attrName>
                                        </p:attrNameLst>
                                      </p:cBhvr>
                                      <p:to>
                                        <p:strVal val="visible"/>
                                      </p:to>
                                    </p:set>
                                    <p:anim calcmode="lin" valueType="num">
                                      <p:cBhvr additive="base">
                                        <p:cTn id="29" dur="500" fill="hold"/>
                                        <p:tgtEl>
                                          <p:spTgt spid="775172">
                                            <p:txEl>
                                              <p:pRg st="4" end="4"/>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775172">
                                            <p:txEl>
                                              <p:pRg st="4" end="4"/>
                                            </p:txEl>
                                          </p:spTgt>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775172">
                                            <p:txEl>
                                              <p:pRg st="5" end="5"/>
                                            </p:txEl>
                                          </p:spTgt>
                                        </p:tgtEl>
                                        <p:attrNameLst>
                                          <p:attrName>style.visibility</p:attrName>
                                        </p:attrNameLst>
                                      </p:cBhvr>
                                      <p:to>
                                        <p:strVal val="visible"/>
                                      </p:to>
                                    </p:set>
                                    <p:anim calcmode="lin" valueType="num">
                                      <p:cBhvr additive="base">
                                        <p:cTn id="33" dur="500" fill="hold"/>
                                        <p:tgtEl>
                                          <p:spTgt spid="775172">
                                            <p:txEl>
                                              <p:pRg st="5" end="5"/>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775172">
                                            <p:txEl>
                                              <p:pRg st="5" end="5"/>
                                            </p:txEl>
                                          </p:spTgt>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0"/>
                                  </p:stCondLst>
                                  <p:childTnLst>
                                    <p:set>
                                      <p:cBhvr>
                                        <p:cTn id="36" dur="1" fill="hold">
                                          <p:stCondLst>
                                            <p:cond delay="0"/>
                                          </p:stCondLst>
                                        </p:cTn>
                                        <p:tgtEl>
                                          <p:spTgt spid="775172">
                                            <p:txEl>
                                              <p:pRg st="6" end="6"/>
                                            </p:txEl>
                                          </p:spTgt>
                                        </p:tgtEl>
                                        <p:attrNameLst>
                                          <p:attrName>style.visibility</p:attrName>
                                        </p:attrNameLst>
                                      </p:cBhvr>
                                      <p:to>
                                        <p:strVal val="visible"/>
                                      </p:to>
                                    </p:set>
                                    <p:anim calcmode="lin" valueType="num">
                                      <p:cBhvr additive="base">
                                        <p:cTn id="37" dur="500" fill="hold"/>
                                        <p:tgtEl>
                                          <p:spTgt spid="775172">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775172">
                                            <p:txEl>
                                              <p:pRg st="6" end="6"/>
                                            </p:txEl>
                                          </p:spTgt>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0"/>
                                  </p:stCondLst>
                                  <p:childTnLst>
                                    <p:set>
                                      <p:cBhvr>
                                        <p:cTn id="40" dur="1" fill="hold">
                                          <p:stCondLst>
                                            <p:cond delay="0"/>
                                          </p:stCondLst>
                                        </p:cTn>
                                        <p:tgtEl>
                                          <p:spTgt spid="775172">
                                            <p:txEl>
                                              <p:pRg st="7" end="7"/>
                                            </p:txEl>
                                          </p:spTgt>
                                        </p:tgtEl>
                                        <p:attrNameLst>
                                          <p:attrName>style.visibility</p:attrName>
                                        </p:attrNameLst>
                                      </p:cBhvr>
                                      <p:to>
                                        <p:strVal val="visible"/>
                                      </p:to>
                                    </p:set>
                                    <p:anim calcmode="lin" valueType="num">
                                      <p:cBhvr additive="base">
                                        <p:cTn id="41" dur="500" fill="hold"/>
                                        <p:tgtEl>
                                          <p:spTgt spid="775172">
                                            <p:txEl>
                                              <p:pRg st="7" end="7"/>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775172">
                                            <p:txEl>
                                              <p:pRg st="7" end="7"/>
                                            </p:txEl>
                                          </p:spTgt>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0"/>
                                  </p:stCondLst>
                                  <p:childTnLst>
                                    <p:set>
                                      <p:cBhvr>
                                        <p:cTn id="44" dur="1" fill="hold">
                                          <p:stCondLst>
                                            <p:cond delay="0"/>
                                          </p:stCondLst>
                                        </p:cTn>
                                        <p:tgtEl>
                                          <p:spTgt spid="775172">
                                            <p:txEl>
                                              <p:pRg st="8" end="8"/>
                                            </p:txEl>
                                          </p:spTgt>
                                        </p:tgtEl>
                                        <p:attrNameLst>
                                          <p:attrName>style.visibility</p:attrName>
                                        </p:attrNameLst>
                                      </p:cBhvr>
                                      <p:to>
                                        <p:strVal val="visible"/>
                                      </p:to>
                                    </p:set>
                                    <p:anim calcmode="lin" valueType="num">
                                      <p:cBhvr additive="base">
                                        <p:cTn id="45" dur="500" fill="hold"/>
                                        <p:tgtEl>
                                          <p:spTgt spid="775172">
                                            <p:txEl>
                                              <p:pRg st="8" end="8"/>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775172">
                                            <p:txEl>
                                              <p:pRg st="8" end="8"/>
                                            </p:txEl>
                                          </p:spTgt>
                                        </p:tgtEl>
                                        <p:attrNameLst>
                                          <p:attrName>ppt_y</p:attrName>
                                        </p:attrNameLst>
                                      </p:cBhvr>
                                      <p:tavLst>
                                        <p:tav tm="0">
                                          <p:val>
                                            <p:strVal val="#ppt_y"/>
                                          </p:val>
                                        </p:tav>
                                        <p:tav tm="100000">
                                          <p:val>
                                            <p:strVal val="#ppt_y"/>
                                          </p:val>
                                        </p:tav>
                                      </p:tavLst>
                                    </p:anim>
                                  </p:childTnLst>
                                </p:cTn>
                              </p:par>
                              <p:par>
                                <p:cTn id="47" presetID="2" presetClass="entr" presetSubtype="2" fill="hold" grpId="0" nodeType="withEffect">
                                  <p:stCondLst>
                                    <p:cond delay="0"/>
                                  </p:stCondLst>
                                  <p:childTnLst>
                                    <p:set>
                                      <p:cBhvr>
                                        <p:cTn id="48" dur="1" fill="hold">
                                          <p:stCondLst>
                                            <p:cond delay="0"/>
                                          </p:stCondLst>
                                        </p:cTn>
                                        <p:tgtEl>
                                          <p:spTgt spid="775172">
                                            <p:txEl>
                                              <p:pRg st="9" end="9"/>
                                            </p:txEl>
                                          </p:spTgt>
                                        </p:tgtEl>
                                        <p:attrNameLst>
                                          <p:attrName>style.visibility</p:attrName>
                                        </p:attrNameLst>
                                      </p:cBhvr>
                                      <p:to>
                                        <p:strVal val="visible"/>
                                      </p:to>
                                    </p:set>
                                    <p:anim calcmode="lin" valueType="num">
                                      <p:cBhvr additive="base">
                                        <p:cTn id="49" dur="500" fill="hold"/>
                                        <p:tgtEl>
                                          <p:spTgt spid="775172">
                                            <p:txEl>
                                              <p:pRg st="9" end="9"/>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775172">
                                            <p:txEl>
                                              <p:pRg st="9" end="9"/>
                                            </p:txEl>
                                          </p:spTgt>
                                        </p:tgtEl>
                                        <p:attrNameLst>
                                          <p:attrName>ppt_y</p:attrName>
                                        </p:attrNameLst>
                                      </p:cBhvr>
                                      <p:tavLst>
                                        <p:tav tm="0">
                                          <p:val>
                                            <p:strVal val="#ppt_y"/>
                                          </p:val>
                                        </p:tav>
                                        <p:tav tm="100000">
                                          <p:val>
                                            <p:strVal val="#ppt_y"/>
                                          </p:val>
                                        </p:tav>
                                      </p:tavLst>
                                    </p:anim>
                                  </p:childTnLst>
                                </p:cTn>
                              </p:par>
                              <p:par>
                                <p:cTn id="51" presetID="2" presetClass="entr" presetSubtype="2" fill="hold" grpId="0" nodeType="withEffect">
                                  <p:stCondLst>
                                    <p:cond delay="0"/>
                                  </p:stCondLst>
                                  <p:childTnLst>
                                    <p:set>
                                      <p:cBhvr>
                                        <p:cTn id="52" dur="1" fill="hold">
                                          <p:stCondLst>
                                            <p:cond delay="0"/>
                                          </p:stCondLst>
                                        </p:cTn>
                                        <p:tgtEl>
                                          <p:spTgt spid="775172">
                                            <p:txEl>
                                              <p:pRg st="10" end="10"/>
                                            </p:txEl>
                                          </p:spTgt>
                                        </p:tgtEl>
                                        <p:attrNameLst>
                                          <p:attrName>style.visibility</p:attrName>
                                        </p:attrNameLst>
                                      </p:cBhvr>
                                      <p:to>
                                        <p:strVal val="visible"/>
                                      </p:to>
                                    </p:set>
                                    <p:anim calcmode="lin" valueType="num">
                                      <p:cBhvr additive="base">
                                        <p:cTn id="53" dur="500" fill="hold"/>
                                        <p:tgtEl>
                                          <p:spTgt spid="775172">
                                            <p:txEl>
                                              <p:pRg st="10" end="10"/>
                                            </p:txEl>
                                          </p:spTgt>
                                        </p:tgtEl>
                                        <p:attrNameLst>
                                          <p:attrName>ppt_x</p:attrName>
                                        </p:attrNameLst>
                                      </p:cBhvr>
                                      <p:tavLst>
                                        <p:tav tm="0">
                                          <p:val>
                                            <p:strVal val="1+#ppt_w/2"/>
                                          </p:val>
                                        </p:tav>
                                        <p:tav tm="100000">
                                          <p:val>
                                            <p:strVal val="#ppt_x"/>
                                          </p:val>
                                        </p:tav>
                                      </p:tavLst>
                                    </p:anim>
                                    <p:anim calcmode="lin" valueType="num">
                                      <p:cBhvr additive="base">
                                        <p:cTn id="54" dur="500" fill="hold"/>
                                        <p:tgtEl>
                                          <p:spTgt spid="775172">
                                            <p:txEl>
                                              <p:pRg st="10" end="10"/>
                                            </p:txEl>
                                          </p:spTgt>
                                        </p:tgtEl>
                                        <p:attrNameLst>
                                          <p:attrName>ppt_y</p:attrName>
                                        </p:attrNameLst>
                                      </p:cBhvr>
                                      <p:tavLst>
                                        <p:tav tm="0">
                                          <p:val>
                                            <p:strVal val="#ppt_y"/>
                                          </p:val>
                                        </p:tav>
                                        <p:tav tm="100000">
                                          <p:val>
                                            <p:strVal val="#ppt_y"/>
                                          </p:val>
                                        </p:tav>
                                      </p:tavLst>
                                    </p:anim>
                                  </p:childTnLst>
                                </p:cTn>
                              </p:par>
                              <p:par>
                                <p:cTn id="55" presetID="2" presetClass="entr" presetSubtype="2" fill="hold" grpId="0" nodeType="withEffect">
                                  <p:stCondLst>
                                    <p:cond delay="0"/>
                                  </p:stCondLst>
                                  <p:childTnLst>
                                    <p:set>
                                      <p:cBhvr>
                                        <p:cTn id="56" dur="1" fill="hold">
                                          <p:stCondLst>
                                            <p:cond delay="0"/>
                                          </p:stCondLst>
                                        </p:cTn>
                                        <p:tgtEl>
                                          <p:spTgt spid="775172">
                                            <p:txEl>
                                              <p:pRg st="11" end="11"/>
                                            </p:txEl>
                                          </p:spTgt>
                                        </p:tgtEl>
                                        <p:attrNameLst>
                                          <p:attrName>style.visibility</p:attrName>
                                        </p:attrNameLst>
                                      </p:cBhvr>
                                      <p:to>
                                        <p:strVal val="visible"/>
                                      </p:to>
                                    </p:set>
                                    <p:anim calcmode="lin" valueType="num">
                                      <p:cBhvr additive="base">
                                        <p:cTn id="57" dur="500" fill="hold"/>
                                        <p:tgtEl>
                                          <p:spTgt spid="775172">
                                            <p:txEl>
                                              <p:pRg st="11" end="11"/>
                                            </p:txEl>
                                          </p:spTgt>
                                        </p:tgtEl>
                                        <p:attrNameLst>
                                          <p:attrName>ppt_x</p:attrName>
                                        </p:attrNameLst>
                                      </p:cBhvr>
                                      <p:tavLst>
                                        <p:tav tm="0">
                                          <p:val>
                                            <p:strVal val="1+#ppt_w/2"/>
                                          </p:val>
                                        </p:tav>
                                        <p:tav tm="100000">
                                          <p:val>
                                            <p:strVal val="#ppt_x"/>
                                          </p:val>
                                        </p:tav>
                                      </p:tavLst>
                                    </p:anim>
                                    <p:anim calcmode="lin" valueType="num">
                                      <p:cBhvr additive="base">
                                        <p:cTn id="58" dur="500" fill="hold"/>
                                        <p:tgtEl>
                                          <p:spTgt spid="775172">
                                            <p:txEl>
                                              <p:pRg st="11" end="11"/>
                                            </p:txEl>
                                          </p:spTgt>
                                        </p:tgtEl>
                                        <p:attrNameLst>
                                          <p:attrName>ppt_y</p:attrName>
                                        </p:attrNameLst>
                                      </p:cBhvr>
                                      <p:tavLst>
                                        <p:tav tm="0">
                                          <p:val>
                                            <p:strVal val="#ppt_y"/>
                                          </p:val>
                                        </p:tav>
                                        <p:tav tm="100000">
                                          <p:val>
                                            <p:strVal val="#ppt_y"/>
                                          </p:val>
                                        </p:tav>
                                      </p:tavLst>
                                    </p:anim>
                                  </p:childTnLst>
                                </p:cTn>
                              </p:par>
                              <p:par>
                                <p:cTn id="59" presetID="2" presetClass="entr" presetSubtype="2" fill="hold" grpId="0" nodeType="withEffect">
                                  <p:stCondLst>
                                    <p:cond delay="0"/>
                                  </p:stCondLst>
                                  <p:childTnLst>
                                    <p:set>
                                      <p:cBhvr>
                                        <p:cTn id="60" dur="1" fill="hold">
                                          <p:stCondLst>
                                            <p:cond delay="0"/>
                                          </p:stCondLst>
                                        </p:cTn>
                                        <p:tgtEl>
                                          <p:spTgt spid="775172">
                                            <p:txEl>
                                              <p:pRg st="12" end="12"/>
                                            </p:txEl>
                                          </p:spTgt>
                                        </p:tgtEl>
                                        <p:attrNameLst>
                                          <p:attrName>style.visibility</p:attrName>
                                        </p:attrNameLst>
                                      </p:cBhvr>
                                      <p:to>
                                        <p:strVal val="visible"/>
                                      </p:to>
                                    </p:set>
                                    <p:anim calcmode="lin" valueType="num">
                                      <p:cBhvr additive="base">
                                        <p:cTn id="61" dur="500" fill="hold"/>
                                        <p:tgtEl>
                                          <p:spTgt spid="775172">
                                            <p:txEl>
                                              <p:pRg st="12" end="12"/>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775172">
                                            <p:txEl>
                                              <p:pRg st="12" end="1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5171" grpId="0"/>
      <p:bldP spid="77517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i="1" smtClean="0"/>
              <a:t>What’s In It? SCQ</a:t>
            </a:r>
          </a:p>
        </p:txBody>
      </p:sp>
      <p:sp>
        <p:nvSpPr>
          <p:cNvPr id="777219" name="Rectangle 3"/>
          <p:cNvSpPr>
            <a:spLocks noGrp="1" noChangeArrowheads="1"/>
          </p:cNvSpPr>
          <p:nvPr>
            <p:ph type="body" idx="1"/>
          </p:nvPr>
        </p:nvSpPr>
        <p:spPr>
          <a:xfrm>
            <a:off x="381000" y="1295400"/>
            <a:ext cx="8382000" cy="4724400"/>
          </a:xfrm>
        </p:spPr>
        <p:txBody>
          <a:bodyPr/>
          <a:lstStyle/>
          <a:p>
            <a:pPr eaLnBrk="1" hangingPunct="1">
              <a:lnSpc>
                <a:spcPct val="90000"/>
              </a:lnSpc>
              <a:spcAft>
                <a:spcPct val="20000"/>
              </a:spcAft>
            </a:pPr>
            <a:r>
              <a:rPr lang="en-US" sz="2000" dirty="0" smtClean="0"/>
              <a:t>Health and well-being</a:t>
            </a:r>
            <a:r>
              <a:rPr lang="en-US" sz="1900" dirty="0" smtClean="0"/>
              <a:t> </a:t>
            </a:r>
            <a:r>
              <a:rPr lang="en-US" sz="1600" dirty="0" smtClean="0"/>
              <a:t>(SF36, Kessler 10, serious health conditions)</a:t>
            </a:r>
          </a:p>
          <a:p>
            <a:pPr eaLnBrk="1" hangingPunct="1">
              <a:lnSpc>
                <a:spcPct val="90000"/>
              </a:lnSpc>
              <a:spcAft>
                <a:spcPct val="20000"/>
              </a:spcAft>
            </a:pPr>
            <a:r>
              <a:rPr lang="en-US" sz="2000" dirty="0" smtClean="0"/>
              <a:t>Health </a:t>
            </a:r>
            <a:r>
              <a:rPr lang="en-US" sz="2000" dirty="0" err="1" smtClean="0"/>
              <a:t>behaviours</a:t>
            </a:r>
            <a:r>
              <a:rPr lang="en-US" sz="1900" dirty="0" smtClean="0"/>
              <a:t> </a:t>
            </a:r>
            <a:r>
              <a:rPr lang="en-US" sz="1600" dirty="0" smtClean="0"/>
              <a:t>(smoking, drinking, exercise, height / weight, diet)</a:t>
            </a:r>
          </a:p>
          <a:p>
            <a:pPr eaLnBrk="1" hangingPunct="1">
              <a:lnSpc>
                <a:spcPct val="90000"/>
              </a:lnSpc>
              <a:spcAft>
                <a:spcPct val="20000"/>
              </a:spcAft>
            </a:pPr>
            <a:r>
              <a:rPr lang="en-US" sz="2000" dirty="0" smtClean="0"/>
              <a:t>Social capital / relationships</a:t>
            </a:r>
            <a:r>
              <a:rPr lang="en-US" sz="1900" dirty="0" smtClean="0"/>
              <a:t> </a:t>
            </a:r>
            <a:r>
              <a:rPr lang="en-US" sz="1600" dirty="0" smtClean="0"/>
              <a:t>(satisfaction with family, social support, community participation, religion)</a:t>
            </a:r>
          </a:p>
          <a:p>
            <a:pPr eaLnBrk="1" hangingPunct="1">
              <a:lnSpc>
                <a:spcPct val="90000"/>
              </a:lnSpc>
              <a:spcAft>
                <a:spcPct val="20000"/>
              </a:spcAft>
            </a:pPr>
            <a:r>
              <a:rPr lang="en-US" sz="2000" dirty="0" err="1" smtClean="0"/>
              <a:t>Neighbourhood</a:t>
            </a:r>
            <a:r>
              <a:rPr lang="en-US" sz="2000" dirty="0" smtClean="0"/>
              <a:t> characteristics</a:t>
            </a:r>
          </a:p>
          <a:p>
            <a:pPr eaLnBrk="1" hangingPunct="1">
              <a:lnSpc>
                <a:spcPct val="90000"/>
              </a:lnSpc>
              <a:spcAft>
                <a:spcPct val="20000"/>
              </a:spcAft>
            </a:pPr>
            <a:r>
              <a:rPr lang="en-US" sz="2000" dirty="0" smtClean="0"/>
              <a:t>Life events</a:t>
            </a:r>
          </a:p>
          <a:p>
            <a:pPr eaLnBrk="1" hangingPunct="1">
              <a:lnSpc>
                <a:spcPct val="90000"/>
              </a:lnSpc>
              <a:spcAft>
                <a:spcPct val="20000"/>
              </a:spcAft>
            </a:pPr>
            <a:r>
              <a:rPr lang="en-US" sz="2000" dirty="0" smtClean="0"/>
              <a:t>Time use</a:t>
            </a:r>
          </a:p>
          <a:p>
            <a:pPr eaLnBrk="1" hangingPunct="1">
              <a:lnSpc>
                <a:spcPct val="90000"/>
              </a:lnSpc>
              <a:spcAft>
                <a:spcPct val="20000"/>
              </a:spcAft>
            </a:pPr>
            <a:r>
              <a:rPr lang="en-US" sz="2000" dirty="0" smtClean="0"/>
              <a:t>Finances</a:t>
            </a:r>
            <a:r>
              <a:rPr lang="en-US" sz="1900" dirty="0" smtClean="0"/>
              <a:t> </a:t>
            </a:r>
            <a:r>
              <a:rPr lang="en-US" sz="1600" dirty="0" smtClean="0"/>
              <a:t>(stressful financial events, savings habits, risk preference, </a:t>
            </a:r>
            <a:r>
              <a:rPr lang="en-US" sz="1600" dirty="0" err="1" smtClean="0"/>
              <a:t>h’hold</a:t>
            </a:r>
            <a:r>
              <a:rPr lang="en-US" sz="1600" dirty="0" smtClean="0"/>
              <a:t> expend)</a:t>
            </a:r>
          </a:p>
          <a:p>
            <a:pPr eaLnBrk="1" hangingPunct="1">
              <a:lnSpc>
                <a:spcPct val="90000"/>
              </a:lnSpc>
              <a:spcAft>
                <a:spcPct val="20000"/>
              </a:spcAft>
            </a:pPr>
            <a:r>
              <a:rPr lang="en-US" sz="2000" dirty="0" smtClean="0"/>
              <a:t>Job attributes</a:t>
            </a:r>
          </a:p>
          <a:p>
            <a:pPr eaLnBrk="1" hangingPunct="1">
              <a:lnSpc>
                <a:spcPct val="90000"/>
              </a:lnSpc>
              <a:spcAft>
                <a:spcPct val="20000"/>
              </a:spcAft>
            </a:pPr>
            <a:r>
              <a:rPr lang="en-US" sz="2000" dirty="0" smtClean="0"/>
              <a:t>Parenting</a:t>
            </a:r>
            <a:r>
              <a:rPr lang="en-US" sz="1900" dirty="0" smtClean="0"/>
              <a:t> </a:t>
            </a:r>
            <a:r>
              <a:rPr lang="en-US" sz="1600" dirty="0" smtClean="0"/>
              <a:t>(parenting stress / work family gains and strains)</a:t>
            </a:r>
          </a:p>
          <a:p>
            <a:pPr eaLnBrk="1" hangingPunct="1">
              <a:lnSpc>
                <a:spcPct val="90000"/>
              </a:lnSpc>
              <a:spcAft>
                <a:spcPct val="20000"/>
              </a:spcAft>
            </a:pPr>
            <a:r>
              <a:rPr lang="en-US" sz="2000" dirty="0" smtClean="0"/>
              <a:t>Attitudes to work / gender roles / marriage</a:t>
            </a:r>
          </a:p>
          <a:p>
            <a:pPr eaLnBrk="1" hangingPunct="1">
              <a:lnSpc>
                <a:spcPct val="90000"/>
              </a:lnSpc>
              <a:spcAft>
                <a:spcPct val="20000"/>
              </a:spcAft>
            </a:pPr>
            <a:r>
              <a:rPr lang="en-US" sz="2000" dirty="0" smtClean="0"/>
              <a:t>Personality</a:t>
            </a:r>
            <a:endParaRPr lang="en-US" sz="1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7721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7721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7721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7721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77219">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77219">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77219">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77219">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77219">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77219">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7721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721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333375"/>
            <a:ext cx="8286750" cy="777875"/>
          </a:xfrm>
        </p:spPr>
        <p:txBody>
          <a:bodyPr/>
          <a:lstStyle/>
          <a:p>
            <a:r>
              <a:rPr lang="en-US" i="1" dirty="0" smtClean="0"/>
              <a:t>Indicators of Success</a:t>
            </a:r>
            <a:endParaRPr lang="en-US" i="1" dirty="0"/>
          </a:p>
        </p:txBody>
      </p:sp>
      <p:sp>
        <p:nvSpPr>
          <p:cNvPr id="3" name="Content Placeholder 2"/>
          <p:cNvSpPr>
            <a:spLocks noGrp="1"/>
          </p:cNvSpPr>
          <p:nvPr>
            <p:ph idx="1"/>
          </p:nvPr>
        </p:nvSpPr>
        <p:spPr/>
        <p:txBody>
          <a:bodyPr/>
          <a:lstStyle/>
          <a:p>
            <a:r>
              <a:rPr lang="en-US" dirty="0" smtClean="0"/>
              <a:t>We are still going!</a:t>
            </a:r>
          </a:p>
          <a:p>
            <a:pPr lvl="1"/>
            <a:r>
              <a:rPr lang="en-US" dirty="0" smtClean="0"/>
              <a:t>Funded renewed until wave 16</a:t>
            </a:r>
          </a:p>
          <a:p>
            <a:pPr lvl="1"/>
            <a:r>
              <a:rPr lang="en-US" dirty="0" smtClean="0"/>
              <a:t>And total funding has increased</a:t>
            </a:r>
          </a:p>
          <a:p>
            <a:r>
              <a:rPr lang="en-US" dirty="0" smtClean="0"/>
              <a:t>Response / attrition rates are good to excellent</a:t>
            </a:r>
          </a:p>
          <a:p>
            <a:r>
              <a:rPr lang="en-US" dirty="0" smtClean="0"/>
              <a:t>Data usage is high</a:t>
            </a:r>
          </a:p>
          <a:p>
            <a:r>
              <a:rPr lang="en-US" dirty="0" smtClean="0"/>
              <a:t>Strong evidence of validity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04800" y="304800"/>
            <a:ext cx="8248650" cy="762000"/>
          </a:xfrm>
        </p:spPr>
        <p:txBody>
          <a:bodyPr/>
          <a:lstStyle/>
          <a:p>
            <a:pPr eaLnBrk="1" hangingPunct="1"/>
            <a:r>
              <a:rPr lang="en-GB" i="1" dirty="0" smtClean="0">
                <a:cs typeface="Times New Roman" pitchFamily="18" charset="0"/>
              </a:rPr>
              <a:t>Response in 2001 was good</a:t>
            </a:r>
            <a:endParaRPr lang="en-GB" sz="3200" dirty="0" smtClean="0">
              <a:cs typeface="Times New Roman" pitchFamily="18" charset="0"/>
            </a:endParaRPr>
          </a:p>
        </p:txBody>
      </p:sp>
      <p:sp>
        <p:nvSpPr>
          <p:cNvPr id="746499" name="Rectangle 3"/>
          <p:cNvSpPr>
            <a:spLocks noGrp="1" noChangeArrowheads="1"/>
          </p:cNvSpPr>
          <p:nvPr>
            <p:ph type="body" idx="1"/>
          </p:nvPr>
        </p:nvSpPr>
        <p:spPr>
          <a:xfrm>
            <a:off x="228600" y="1295400"/>
            <a:ext cx="8686800" cy="4724400"/>
          </a:xfrm>
        </p:spPr>
        <p:txBody>
          <a:bodyPr/>
          <a:lstStyle/>
          <a:p>
            <a:pPr eaLnBrk="1" hangingPunct="1">
              <a:spcBef>
                <a:spcPct val="30000"/>
              </a:spcBef>
            </a:pPr>
            <a:r>
              <a:rPr lang="en-GB" sz="2400" smtClean="0">
                <a:cs typeface="Times New Roman" pitchFamily="18" charset="0"/>
              </a:rPr>
              <a:t>HH response</a:t>
            </a:r>
          </a:p>
          <a:p>
            <a:pPr lvl="1" eaLnBrk="1" hangingPunct="1">
              <a:lnSpc>
                <a:spcPct val="80000"/>
              </a:lnSpc>
              <a:spcBef>
                <a:spcPct val="30000"/>
              </a:spcBef>
            </a:pPr>
            <a:r>
              <a:rPr lang="en-GB" sz="2000" smtClean="0">
                <a:cs typeface="Times New Roman" pitchFamily="18" charset="0"/>
              </a:rPr>
              <a:t>In-scope sample = 11,693</a:t>
            </a:r>
          </a:p>
          <a:p>
            <a:pPr lvl="1" eaLnBrk="1" hangingPunct="1">
              <a:lnSpc>
                <a:spcPct val="80000"/>
              </a:lnSpc>
              <a:spcBef>
                <a:spcPct val="30000"/>
              </a:spcBef>
            </a:pPr>
            <a:r>
              <a:rPr lang="en-GB" sz="2000" smtClean="0">
                <a:cs typeface="Times New Roman" pitchFamily="18" charset="0"/>
              </a:rPr>
              <a:t>7682 cooperating households = 66% RR</a:t>
            </a:r>
          </a:p>
          <a:p>
            <a:pPr eaLnBrk="1" hangingPunct="1">
              <a:spcBef>
                <a:spcPct val="50000"/>
              </a:spcBef>
            </a:pPr>
            <a:r>
              <a:rPr lang="en-GB" sz="2400" smtClean="0">
                <a:cs typeface="Times New Roman" pitchFamily="18" charset="0"/>
              </a:rPr>
              <a:t>Individual response</a:t>
            </a:r>
          </a:p>
          <a:p>
            <a:pPr lvl="1" eaLnBrk="1" hangingPunct="1">
              <a:lnSpc>
                <a:spcPct val="80000"/>
              </a:lnSpc>
              <a:spcBef>
                <a:spcPct val="30000"/>
              </a:spcBef>
            </a:pPr>
            <a:r>
              <a:rPr lang="en-GB" sz="2000" smtClean="0">
                <a:cs typeface="Times New Roman" pitchFamily="18" charset="0"/>
              </a:rPr>
              <a:t>W1 individual sample = 15,127 persons </a:t>
            </a:r>
          </a:p>
          <a:p>
            <a:pPr lvl="1" eaLnBrk="1" hangingPunct="1">
              <a:lnSpc>
                <a:spcPct val="80000"/>
              </a:lnSpc>
              <a:spcBef>
                <a:spcPct val="30000"/>
              </a:spcBef>
            </a:pPr>
            <a:r>
              <a:rPr lang="en-GB" sz="2000" smtClean="0">
                <a:cs typeface="Times New Roman" pitchFamily="18" charset="0"/>
              </a:rPr>
              <a:t>13,969 respondents  = 92% RR</a:t>
            </a:r>
          </a:p>
          <a:p>
            <a:pPr eaLnBrk="1" hangingPunct="1">
              <a:spcBef>
                <a:spcPct val="50000"/>
              </a:spcBef>
            </a:pPr>
            <a:r>
              <a:rPr lang="en-GB" sz="2400" smtClean="0">
                <a:cs typeface="Times New Roman" pitchFamily="18" charset="0"/>
              </a:rPr>
              <a:t>Sample reasonably representative, but </a:t>
            </a:r>
            <a:r>
              <a:rPr lang="en-GB" sz="2400" smtClean="0">
                <a:latin typeface="Lucida Sans Unicode" pitchFamily="34" charset="0"/>
                <a:cs typeface="Times New Roman" pitchFamily="18" charset="0"/>
              </a:rPr>
              <a:t>…</a:t>
            </a:r>
            <a:endParaRPr lang="en-GB" sz="2400" smtClean="0">
              <a:cs typeface="Times New Roman" pitchFamily="18" charset="0"/>
            </a:endParaRPr>
          </a:p>
          <a:p>
            <a:pPr lvl="1" eaLnBrk="1" hangingPunct="1">
              <a:lnSpc>
                <a:spcPct val="80000"/>
              </a:lnSpc>
              <a:spcBef>
                <a:spcPct val="30000"/>
              </a:spcBef>
            </a:pPr>
            <a:r>
              <a:rPr lang="en-GB" sz="2000" smtClean="0">
                <a:cs typeface="Times New Roman" pitchFamily="18" charset="0"/>
              </a:rPr>
              <a:t>Sydney residents under-represented</a:t>
            </a:r>
          </a:p>
          <a:p>
            <a:pPr lvl="1" eaLnBrk="1" hangingPunct="1">
              <a:lnSpc>
                <a:spcPct val="80000"/>
              </a:lnSpc>
              <a:spcBef>
                <a:spcPct val="30000"/>
              </a:spcBef>
            </a:pPr>
            <a:r>
              <a:rPr lang="en-GB" sz="2000" smtClean="0">
                <a:cs typeface="Times New Roman" pitchFamily="18" charset="0"/>
              </a:rPr>
              <a:t>People from a NESB under-represented</a:t>
            </a:r>
          </a:p>
          <a:p>
            <a:pPr lvl="1" eaLnBrk="1" hangingPunct="1">
              <a:lnSpc>
                <a:spcPct val="80000"/>
              </a:lnSpc>
              <a:spcBef>
                <a:spcPct val="30000"/>
              </a:spcBef>
            </a:pPr>
            <a:r>
              <a:rPr lang="en-GB" sz="2000" smtClean="0">
                <a:cs typeface="Times New Roman" pitchFamily="18" charset="0"/>
              </a:rPr>
              <a:t>Males less likely to complete a PQ </a:t>
            </a:r>
            <a:br>
              <a:rPr lang="en-GB" sz="2000" smtClean="0">
                <a:cs typeface="Times New Roman" pitchFamily="18" charset="0"/>
              </a:rPr>
            </a:br>
            <a:r>
              <a:rPr lang="en-GB" sz="1800" smtClean="0">
                <a:cs typeface="Times New Roman" pitchFamily="18" charset="0"/>
              </a:rPr>
              <a:t>(but no less likely to be a CSM)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4649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4649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4649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4649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4649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46499">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46499">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46499">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46499">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4649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649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Response in 2011 was better</a:t>
            </a:r>
            <a:endParaRPr lang="en-US" i="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1800" b="0"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Template>
  <TotalTime>23560</TotalTime>
  <Pages>13</Pages>
  <Words>2584</Words>
  <Application>Microsoft Office PowerPoint</Application>
  <PresentationFormat>On-screen Show (4:3)</PresentationFormat>
  <Paragraphs>396</Paragraphs>
  <Slides>27</Slides>
  <Notes>20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Custom Design</vt:lpstr>
      <vt:lpstr>The Development of a Successful Household Panel Survey: The HILDA Experience</vt:lpstr>
      <vt:lpstr>About HILDA: Introduction</vt:lpstr>
      <vt:lpstr>About HILDA: Key Design Features</vt:lpstr>
      <vt:lpstr>Survey Instruments</vt:lpstr>
      <vt:lpstr>What’s In It? HQ / CPQ</vt:lpstr>
      <vt:lpstr>What’s In It? SCQ</vt:lpstr>
      <vt:lpstr>Indicators of Success</vt:lpstr>
      <vt:lpstr>Response in 2001 was good</vt:lpstr>
      <vt:lpstr>Response in 2011 was better</vt:lpstr>
      <vt:lpstr>Response in 2011 was better</vt:lpstr>
      <vt:lpstr>Retention is High (Annual Re-interview Rates: HILDA, BHPS &amp; GSOEP)</vt:lpstr>
      <vt:lpstr>Retention is High (Annual Re-interview Rates: HILDA, BHPS &amp; GSOEP)</vt:lpstr>
      <vt:lpstr>Fieldwork Outcomes: W1 Adults</vt:lpstr>
      <vt:lpstr>Tracking Movers</vt:lpstr>
      <vt:lpstr>Minimising Refusals</vt:lpstr>
      <vt:lpstr>Data User Numbers</vt:lpstr>
      <vt:lpstr>Publication Count</vt:lpstr>
      <vt:lpstr>Promoting Data Use</vt:lpstr>
      <vt:lpstr>Research Uses: Key Features</vt:lpstr>
      <vt:lpstr>Research Topics: Just a Few Examples!</vt:lpstr>
      <vt:lpstr>Research Uses: Key Features</vt:lpstr>
      <vt:lpstr>Policy Impacts: Examples</vt:lpstr>
      <vt:lpstr>Keys to Success: Response</vt:lpstr>
      <vt:lpstr>Keys to Success: Other Ingredients</vt:lpstr>
      <vt:lpstr>Other Issues To Think About (I)</vt:lpstr>
      <vt:lpstr>Other Issues To Think About (II)</vt:lpstr>
      <vt:lpstr>The Development of a Successful Household Panel Survey: The HILDA Experience</vt:lpstr>
    </vt:vector>
  </TitlesOfParts>
  <Company>MIAESR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subject/>
  <dc:creator>Rachel Derham</dc:creator>
  <cp:keywords/>
  <dc:description/>
  <cp:lastModifiedBy>Mark Wooden</cp:lastModifiedBy>
  <cp:revision>252</cp:revision>
  <cp:lastPrinted>1999-07-09T01:21:10Z</cp:lastPrinted>
  <dcterms:created xsi:type="dcterms:W3CDTF">2002-03-26T00:38:15Z</dcterms:created>
  <dcterms:modified xsi:type="dcterms:W3CDTF">2012-08-13T00:15:14Z</dcterms:modified>
</cp:coreProperties>
</file>