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55" r:id="rId2"/>
    <p:sldMasterId id="2147483767" r:id="rId3"/>
  </p:sldMasterIdLst>
  <p:notesMasterIdLst>
    <p:notesMasterId r:id="rId43"/>
  </p:notesMasterIdLst>
  <p:handoutMasterIdLst>
    <p:handoutMasterId r:id="rId44"/>
  </p:handoutMasterIdLst>
  <p:sldIdLst>
    <p:sldId id="265" r:id="rId4"/>
    <p:sldId id="335" r:id="rId5"/>
    <p:sldId id="370" r:id="rId6"/>
    <p:sldId id="371" r:id="rId7"/>
    <p:sldId id="372" r:id="rId8"/>
    <p:sldId id="374" r:id="rId9"/>
    <p:sldId id="394" r:id="rId10"/>
    <p:sldId id="366" r:id="rId11"/>
    <p:sldId id="365" r:id="rId12"/>
    <p:sldId id="369" r:id="rId13"/>
    <p:sldId id="270" r:id="rId14"/>
    <p:sldId id="379" r:id="rId15"/>
    <p:sldId id="395" r:id="rId16"/>
    <p:sldId id="396" r:id="rId17"/>
    <p:sldId id="342" r:id="rId18"/>
    <p:sldId id="340" r:id="rId19"/>
    <p:sldId id="341" r:id="rId20"/>
    <p:sldId id="344" r:id="rId21"/>
    <p:sldId id="397" r:id="rId22"/>
    <p:sldId id="281" r:id="rId23"/>
    <p:sldId id="390" r:id="rId24"/>
    <p:sldId id="392" r:id="rId25"/>
    <p:sldId id="389" r:id="rId26"/>
    <p:sldId id="388" r:id="rId27"/>
    <p:sldId id="391" r:id="rId28"/>
    <p:sldId id="393" r:id="rId29"/>
    <p:sldId id="387" r:id="rId30"/>
    <p:sldId id="381" r:id="rId31"/>
    <p:sldId id="377" r:id="rId32"/>
    <p:sldId id="382" r:id="rId33"/>
    <p:sldId id="383" r:id="rId34"/>
    <p:sldId id="384" r:id="rId35"/>
    <p:sldId id="386" r:id="rId36"/>
    <p:sldId id="385" r:id="rId37"/>
    <p:sldId id="368" r:id="rId38"/>
    <p:sldId id="399" r:id="rId39"/>
    <p:sldId id="398" r:id="rId40"/>
    <p:sldId id="362" r:id="rId41"/>
    <p:sldId id="400" r:id="rId42"/>
  </p:sldIdLst>
  <p:sldSz cx="9144000" cy="6858000" type="screen4x3"/>
  <p:notesSz cx="7099300" cy="10234613"/>
  <p:defaultTextStyle>
    <a:defPPr>
      <a:defRPr lang="en-AU"/>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2" d="100"/>
          <a:sy n="102"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2400" dirty="0">
                <a:solidFill>
                  <a:schemeClr val="tx1"/>
                </a:solidFill>
                <a:latin typeface="Calibri" panose="020F0502020204030204" pitchFamily="34" charset="0"/>
                <a:cs typeface="Calibri" panose="020F0502020204030204" pitchFamily="34" charset="0"/>
              </a:rPr>
              <a:t>Limited Temporal Variation in Real Soft Drink Prices</a:t>
            </a:r>
          </a:p>
          <a:p>
            <a:pPr>
              <a:defRPr sz="2400">
                <a:solidFill>
                  <a:schemeClr val="tx1"/>
                </a:solidFill>
                <a:latin typeface="Calibri" panose="020F0502020204030204" pitchFamily="34" charset="0"/>
                <a:cs typeface="Calibri" panose="020F0502020204030204" pitchFamily="34" charset="0"/>
              </a:defRPr>
            </a:pPr>
            <a:r>
              <a:rPr lang="en-US" sz="2000" dirty="0">
                <a:solidFill>
                  <a:schemeClr val="tx1"/>
                </a:solidFill>
                <a:latin typeface="Calibri" panose="020F0502020204030204" pitchFamily="34" charset="0"/>
                <a:cs typeface="Calibri" panose="020F0502020204030204" pitchFamily="34" charset="0"/>
              </a:rPr>
              <a:t>(1.5 </a:t>
            </a:r>
            <a:r>
              <a:rPr lang="en-US" sz="2000" dirty="0" err="1">
                <a:solidFill>
                  <a:schemeClr val="tx1"/>
                </a:solidFill>
                <a:latin typeface="Calibri" panose="020F0502020204030204" pitchFamily="34" charset="0"/>
                <a:cs typeface="Calibri" panose="020F0502020204030204" pitchFamily="34" charset="0"/>
              </a:rPr>
              <a:t>litre</a:t>
            </a:r>
            <a:r>
              <a:rPr lang="en-US" sz="2000" dirty="0">
                <a:solidFill>
                  <a:schemeClr val="tx1"/>
                </a:solidFill>
                <a:latin typeface="Calibri" panose="020F0502020204030204" pitchFamily="34" charset="0"/>
                <a:cs typeface="Calibri" panose="020F0502020204030204" pitchFamily="34" charset="0"/>
              </a:rPr>
              <a:t> bottle, </a:t>
            </a:r>
            <a:r>
              <a:rPr lang="en-US" sz="2000" dirty="0" smtClean="0">
                <a:solidFill>
                  <a:schemeClr val="tx1"/>
                </a:solidFill>
                <a:latin typeface="Calibri" panose="020F0502020204030204" pitchFamily="34" charset="0"/>
                <a:cs typeface="Calibri" panose="020F0502020204030204" pitchFamily="34" charset="0"/>
              </a:rPr>
              <a:t>shaded area</a:t>
            </a:r>
            <a:r>
              <a:rPr lang="en-US" sz="2000" baseline="0" dirty="0" smtClean="0">
                <a:solidFill>
                  <a:schemeClr val="tx1"/>
                </a:solidFill>
                <a:latin typeface="Calibri" panose="020F0502020204030204" pitchFamily="34" charset="0"/>
                <a:cs typeface="Calibri" panose="020F0502020204030204" pitchFamily="34" charset="0"/>
              </a:rPr>
              <a:t> </a:t>
            </a:r>
            <a:r>
              <a:rPr lang="en-US" sz="2000" baseline="0" dirty="0">
                <a:solidFill>
                  <a:schemeClr val="tx1"/>
                </a:solidFill>
                <a:latin typeface="Calibri" panose="020F0502020204030204" pitchFamily="34" charset="0"/>
                <a:cs typeface="Calibri" panose="020F0502020204030204" pitchFamily="34" charset="0"/>
              </a:rPr>
              <a:t>for HES periods</a:t>
            </a:r>
            <a:r>
              <a:rPr lang="en-US" sz="2000" dirty="0">
                <a:solidFill>
                  <a:schemeClr val="tx1"/>
                </a:solidFill>
                <a:latin typeface="Calibri" panose="020F0502020204030204" pitchFamily="34" charset="0"/>
                <a:cs typeface="Calibri" panose="020F0502020204030204" pitchFamily="34" charset="0"/>
              </a:rPr>
              <a:t>)</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846897963718317"/>
          <c:y val="0.18343708876382106"/>
          <c:w val="0.8483362959671148"/>
          <c:h val="0.7545330970076094"/>
        </c:manualLayout>
      </c:layout>
      <c:barChart>
        <c:barDir val="col"/>
        <c:grouping val="clustered"/>
        <c:varyColors val="0"/>
        <c:ser>
          <c:idx val="1"/>
          <c:order val="1"/>
          <c:spPr>
            <a:solidFill>
              <a:schemeClr val="bg2">
                <a:lumMod val="90000"/>
              </a:schemeClr>
            </a:solidFill>
            <a:ln>
              <a:noFill/>
            </a:ln>
            <a:effectLst/>
          </c:spPr>
          <c:invertIfNegative val="0"/>
          <c:cat>
            <c:strRef>
              <c:f>matrix!$A$3:$A$121</c:f>
              <c:strCache>
                <c:ptCount val="119"/>
                <c:pt idx="0">
                  <c:v>2006</c:v>
                </c:pt>
                <c:pt idx="1">
                  <c:v>2006</c:v>
                </c:pt>
                <c:pt idx="2">
                  <c:v>2006</c:v>
                </c:pt>
                <c:pt idx="3">
                  <c:v>2006</c:v>
                </c:pt>
                <c:pt idx="4">
                  <c:v>2006</c:v>
                </c:pt>
                <c:pt idx="5">
                  <c:v>2006</c:v>
                </c:pt>
                <c:pt idx="6">
                  <c:v>2006</c:v>
                </c:pt>
                <c:pt idx="7">
                  <c:v>2007</c:v>
                </c:pt>
                <c:pt idx="8">
                  <c:v>2007</c:v>
                </c:pt>
                <c:pt idx="9">
                  <c:v>2007</c:v>
                </c:pt>
                <c:pt idx="10">
                  <c:v>2007</c:v>
                </c:pt>
                <c:pt idx="11">
                  <c:v>2007</c:v>
                </c:pt>
                <c:pt idx="12">
                  <c:v>2007</c:v>
                </c:pt>
                <c:pt idx="13">
                  <c:v>2007</c:v>
                </c:pt>
                <c:pt idx="14">
                  <c:v>2007</c:v>
                </c:pt>
                <c:pt idx="15">
                  <c:v>2007</c:v>
                </c:pt>
                <c:pt idx="16">
                  <c:v>2007</c:v>
                </c:pt>
                <c:pt idx="17">
                  <c:v>2007</c:v>
                </c:pt>
                <c:pt idx="18">
                  <c:v>2007</c:v>
                </c:pt>
                <c:pt idx="19">
                  <c:v>2008</c:v>
                </c:pt>
                <c:pt idx="20">
                  <c:v>2008</c:v>
                </c:pt>
                <c:pt idx="21">
                  <c:v>2008</c:v>
                </c:pt>
                <c:pt idx="22">
                  <c:v>2008</c:v>
                </c:pt>
                <c:pt idx="23">
                  <c:v>2008</c:v>
                </c:pt>
                <c:pt idx="24">
                  <c:v>2008</c:v>
                </c:pt>
                <c:pt idx="25">
                  <c:v>2008</c:v>
                </c:pt>
                <c:pt idx="26">
                  <c:v>2008</c:v>
                </c:pt>
                <c:pt idx="27">
                  <c:v>2008</c:v>
                </c:pt>
                <c:pt idx="28">
                  <c:v>2008</c:v>
                </c:pt>
                <c:pt idx="29">
                  <c:v>2008</c:v>
                </c:pt>
                <c:pt idx="30">
                  <c:v>2008</c:v>
                </c:pt>
                <c:pt idx="31">
                  <c:v>2009</c:v>
                </c:pt>
                <c:pt idx="32">
                  <c:v>2009</c:v>
                </c:pt>
                <c:pt idx="33">
                  <c:v>2009</c:v>
                </c:pt>
                <c:pt idx="34">
                  <c:v>2009</c:v>
                </c:pt>
                <c:pt idx="35">
                  <c:v>2009</c:v>
                </c:pt>
                <c:pt idx="36">
                  <c:v>2009</c:v>
                </c:pt>
                <c:pt idx="37">
                  <c:v>2009</c:v>
                </c:pt>
                <c:pt idx="38">
                  <c:v>2009</c:v>
                </c:pt>
                <c:pt idx="39">
                  <c:v>2009</c:v>
                </c:pt>
                <c:pt idx="40">
                  <c:v>2009</c:v>
                </c:pt>
                <c:pt idx="41">
                  <c:v>2009</c:v>
                </c:pt>
                <c:pt idx="42">
                  <c:v>2009</c:v>
                </c:pt>
                <c:pt idx="43">
                  <c:v>2010</c:v>
                </c:pt>
                <c:pt idx="44">
                  <c:v>2010</c:v>
                </c:pt>
                <c:pt idx="45">
                  <c:v>2010</c:v>
                </c:pt>
                <c:pt idx="46">
                  <c:v>2010</c:v>
                </c:pt>
                <c:pt idx="47">
                  <c:v>2010</c:v>
                </c:pt>
                <c:pt idx="48">
                  <c:v>2010</c:v>
                </c:pt>
                <c:pt idx="49">
                  <c:v>2010</c:v>
                </c:pt>
                <c:pt idx="50">
                  <c:v>2010</c:v>
                </c:pt>
                <c:pt idx="51">
                  <c:v>2010</c:v>
                </c:pt>
                <c:pt idx="52">
                  <c:v>2010</c:v>
                </c:pt>
                <c:pt idx="53">
                  <c:v>2010</c:v>
                </c:pt>
                <c:pt idx="54">
                  <c:v>2010</c:v>
                </c:pt>
                <c:pt idx="55">
                  <c:v>2011</c:v>
                </c:pt>
                <c:pt idx="56">
                  <c:v>2011</c:v>
                </c:pt>
                <c:pt idx="57">
                  <c:v>2011</c:v>
                </c:pt>
                <c:pt idx="58">
                  <c:v>2011</c:v>
                </c:pt>
                <c:pt idx="59">
                  <c:v>2011</c:v>
                </c:pt>
                <c:pt idx="60">
                  <c:v>2011</c:v>
                </c:pt>
                <c:pt idx="61">
                  <c:v>2011</c:v>
                </c:pt>
                <c:pt idx="62">
                  <c:v>2011</c:v>
                </c:pt>
                <c:pt idx="63">
                  <c:v>2011</c:v>
                </c:pt>
                <c:pt idx="64">
                  <c:v>2011</c:v>
                </c:pt>
                <c:pt idx="65">
                  <c:v>2011</c:v>
                </c:pt>
                <c:pt idx="66">
                  <c:v>2011</c:v>
                </c:pt>
                <c:pt idx="67">
                  <c:v>2012</c:v>
                </c:pt>
                <c:pt idx="68">
                  <c:v>2012</c:v>
                </c:pt>
                <c:pt idx="69">
                  <c:v>2012</c:v>
                </c:pt>
                <c:pt idx="70">
                  <c:v>2012</c:v>
                </c:pt>
                <c:pt idx="71">
                  <c:v>2012</c:v>
                </c:pt>
                <c:pt idx="72">
                  <c:v>2012</c:v>
                </c:pt>
                <c:pt idx="73">
                  <c:v>2012</c:v>
                </c:pt>
                <c:pt idx="74">
                  <c:v>2012</c:v>
                </c:pt>
                <c:pt idx="75">
                  <c:v>2012</c:v>
                </c:pt>
                <c:pt idx="76">
                  <c:v>2012</c:v>
                </c:pt>
                <c:pt idx="77">
                  <c:v>2012</c:v>
                </c:pt>
                <c:pt idx="78">
                  <c:v>2012</c:v>
                </c:pt>
                <c:pt idx="79">
                  <c:v>2013</c:v>
                </c:pt>
                <c:pt idx="80">
                  <c:v>2013</c:v>
                </c:pt>
                <c:pt idx="81">
                  <c:v>2013</c:v>
                </c:pt>
                <c:pt idx="82">
                  <c:v>2013</c:v>
                </c:pt>
                <c:pt idx="83">
                  <c:v>2013</c:v>
                </c:pt>
                <c:pt idx="84">
                  <c:v>2013</c:v>
                </c:pt>
                <c:pt idx="85">
                  <c:v>2013</c:v>
                </c:pt>
                <c:pt idx="86">
                  <c:v>2013</c:v>
                </c:pt>
                <c:pt idx="87">
                  <c:v>2013</c:v>
                </c:pt>
                <c:pt idx="88">
                  <c:v>2013</c:v>
                </c:pt>
                <c:pt idx="89">
                  <c:v>2013</c:v>
                </c:pt>
                <c:pt idx="90">
                  <c:v>2013</c:v>
                </c:pt>
                <c:pt idx="91">
                  <c:v>2014</c:v>
                </c:pt>
                <c:pt idx="92">
                  <c:v>2014</c:v>
                </c:pt>
                <c:pt idx="93">
                  <c:v>2014</c:v>
                </c:pt>
                <c:pt idx="94">
                  <c:v>2014</c:v>
                </c:pt>
                <c:pt idx="95">
                  <c:v>2014</c:v>
                </c:pt>
                <c:pt idx="96">
                  <c:v>2014</c:v>
                </c:pt>
                <c:pt idx="97">
                  <c:v>2014</c:v>
                </c:pt>
                <c:pt idx="98">
                  <c:v>2014</c:v>
                </c:pt>
                <c:pt idx="99">
                  <c:v>2014</c:v>
                </c:pt>
                <c:pt idx="100">
                  <c:v>2014</c:v>
                </c:pt>
                <c:pt idx="101">
                  <c:v>2014</c:v>
                </c:pt>
                <c:pt idx="102">
                  <c:v>2014</c:v>
                </c:pt>
                <c:pt idx="103">
                  <c:v>2015</c:v>
                </c:pt>
                <c:pt idx="104">
                  <c:v>2015</c:v>
                </c:pt>
                <c:pt idx="105">
                  <c:v>2015</c:v>
                </c:pt>
                <c:pt idx="106">
                  <c:v>2015</c:v>
                </c:pt>
                <c:pt idx="107">
                  <c:v>2015</c:v>
                </c:pt>
                <c:pt idx="108">
                  <c:v>2015</c:v>
                </c:pt>
                <c:pt idx="109">
                  <c:v>2015</c:v>
                </c:pt>
                <c:pt idx="110">
                  <c:v>2015</c:v>
                </c:pt>
                <c:pt idx="111">
                  <c:v>2015</c:v>
                </c:pt>
                <c:pt idx="112">
                  <c:v>2015</c:v>
                </c:pt>
                <c:pt idx="113">
                  <c:v>2015</c:v>
                </c:pt>
                <c:pt idx="114">
                  <c:v>2015</c:v>
                </c:pt>
                <c:pt idx="115">
                  <c:v>2016</c:v>
                </c:pt>
                <c:pt idx="116">
                  <c:v>2016</c:v>
                </c:pt>
                <c:pt idx="117">
                  <c:v>2016</c:v>
                </c:pt>
                <c:pt idx="118">
                  <c:v>2016</c:v>
                </c:pt>
              </c:strCache>
            </c:strRef>
          </c:cat>
          <c:val>
            <c:numRef>
              <c:f>matrix!$C$3:$C$121</c:f>
              <c:numCache>
                <c:formatCode>0.00</c:formatCode>
                <c:ptCount val="119"/>
                <c:pt idx="1">
                  <c:v>2.5</c:v>
                </c:pt>
                <c:pt idx="2">
                  <c:v>2.5</c:v>
                </c:pt>
                <c:pt idx="3">
                  <c:v>2.5</c:v>
                </c:pt>
                <c:pt idx="4">
                  <c:v>2.5</c:v>
                </c:pt>
                <c:pt idx="5">
                  <c:v>2.5</c:v>
                </c:pt>
                <c:pt idx="6">
                  <c:v>2.5</c:v>
                </c:pt>
                <c:pt idx="7">
                  <c:v>2.5</c:v>
                </c:pt>
                <c:pt idx="8">
                  <c:v>2.5</c:v>
                </c:pt>
                <c:pt idx="9">
                  <c:v>2.5</c:v>
                </c:pt>
                <c:pt idx="10">
                  <c:v>2.5</c:v>
                </c:pt>
                <c:pt idx="11">
                  <c:v>2.5</c:v>
                </c:pt>
                <c:pt idx="12">
                  <c:v>2.5</c:v>
                </c:pt>
                <c:pt idx="37">
                  <c:v>2.5</c:v>
                </c:pt>
                <c:pt idx="38">
                  <c:v>2.5</c:v>
                </c:pt>
                <c:pt idx="39">
                  <c:v>2.5</c:v>
                </c:pt>
                <c:pt idx="40">
                  <c:v>2.5</c:v>
                </c:pt>
                <c:pt idx="41">
                  <c:v>2.5</c:v>
                </c:pt>
                <c:pt idx="42">
                  <c:v>2.5</c:v>
                </c:pt>
                <c:pt idx="43">
                  <c:v>2.5</c:v>
                </c:pt>
                <c:pt idx="44">
                  <c:v>2.5</c:v>
                </c:pt>
                <c:pt idx="45">
                  <c:v>2.5</c:v>
                </c:pt>
                <c:pt idx="46">
                  <c:v>2.5</c:v>
                </c:pt>
                <c:pt idx="47">
                  <c:v>2.5</c:v>
                </c:pt>
                <c:pt idx="48">
                  <c:v>2.5</c:v>
                </c:pt>
              </c:numCache>
            </c:numRef>
          </c:val>
          <c:extLst xmlns:c16r2="http://schemas.microsoft.com/office/drawing/2015/06/chart">
            <c:ext xmlns:c16="http://schemas.microsoft.com/office/drawing/2014/chart" uri="{C3380CC4-5D6E-409C-BE32-E72D297353CC}">
              <c16:uniqueId val="{00000000-38B1-4E61-87BF-315A04AA5854}"/>
            </c:ext>
          </c:extLst>
        </c:ser>
        <c:dLbls>
          <c:showLegendKey val="0"/>
          <c:showVal val="0"/>
          <c:showCatName val="0"/>
          <c:showSerName val="0"/>
          <c:showPercent val="0"/>
          <c:showBubbleSize val="0"/>
        </c:dLbls>
        <c:gapWidth val="0"/>
        <c:axId val="274842664"/>
        <c:axId val="274843840"/>
      </c:barChart>
      <c:lineChart>
        <c:grouping val="standard"/>
        <c:varyColors val="0"/>
        <c:ser>
          <c:idx val="0"/>
          <c:order val="0"/>
          <c:spPr>
            <a:ln w="28575" cap="rnd">
              <a:solidFill>
                <a:schemeClr val="accent1"/>
              </a:solidFill>
              <a:round/>
            </a:ln>
            <a:effectLst/>
          </c:spPr>
          <c:marker>
            <c:symbol val="none"/>
          </c:marker>
          <c:cat>
            <c:strRef>
              <c:f>matrix!$A$3:$A$121</c:f>
              <c:strCache>
                <c:ptCount val="119"/>
                <c:pt idx="0">
                  <c:v>2006</c:v>
                </c:pt>
                <c:pt idx="1">
                  <c:v>2006</c:v>
                </c:pt>
                <c:pt idx="2">
                  <c:v>2006</c:v>
                </c:pt>
                <c:pt idx="3">
                  <c:v>2006</c:v>
                </c:pt>
                <c:pt idx="4">
                  <c:v>2006</c:v>
                </c:pt>
                <c:pt idx="5">
                  <c:v>2006</c:v>
                </c:pt>
                <c:pt idx="6">
                  <c:v>2006</c:v>
                </c:pt>
                <c:pt idx="7">
                  <c:v>2007</c:v>
                </c:pt>
                <c:pt idx="8">
                  <c:v>2007</c:v>
                </c:pt>
                <c:pt idx="9">
                  <c:v>2007</c:v>
                </c:pt>
                <c:pt idx="10">
                  <c:v>2007</c:v>
                </c:pt>
                <c:pt idx="11">
                  <c:v>2007</c:v>
                </c:pt>
                <c:pt idx="12">
                  <c:v>2007</c:v>
                </c:pt>
                <c:pt idx="13">
                  <c:v>2007</c:v>
                </c:pt>
                <c:pt idx="14">
                  <c:v>2007</c:v>
                </c:pt>
                <c:pt idx="15">
                  <c:v>2007</c:v>
                </c:pt>
                <c:pt idx="16">
                  <c:v>2007</c:v>
                </c:pt>
                <c:pt idx="17">
                  <c:v>2007</c:v>
                </c:pt>
                <c:pt idx="18">
                  <c:v>2007</c:v>
                </c:pt>
                <c:pt idx="19">
                  <c:v>2008</c:v>
                </c:pt>
                <c:pt idx="20">
                  <c:v>2008</c:v>
                </c:pt>
                <c:pt idx="21">
                  <c:v>2008</c:v>
                </c:pt>
                <c:pt idx="22">
                  <c:v>2008</c:v>
                </c:pt>
                <c:pt idx="23">
                  <c:v>2008</c:v>
                </c:pt>
                <c:pt idx="24">
                  <c:v>2008</c:v>
                </c:pt>
                <c:pt idx="25">
                  <c:v>2008</c:v>
                </c:pt>
                <c:pt idx="26">
                  <c:v>2008</c:v>
                </c:pt>
                <c:pt idx="27">
                  <c:v>2008</c:v>
                </c:pt>
                <c:pt idx="28">
                  <c:v>2008</c:v>
                </c:pt>
                <c:pt idx="29">
                  <c:v>2008</c:v>
                </c:pt>
                <c:pt idx="30">
                  <c:v>2008</c:v>
                </c:pt>
                <c:pt idx="31">
                  <c:v>2009</c:v>
                </c:pt>
                <c:pt idx="32">
                  <c:v>2009</c:v>
                </c:pt>
                <c:pt idx="33">
                  <c:v>2009</c:v>
                </c:pt>
                <c:pt idx="34">
                  <c:v>2009</c:v>
                </c:pt>
                <c:pt idx="35">
                  <c:v>2009</c:v>
                </c:pt>
                <c:pt idx="36">
                  <c:v>2009</c:v>
                </c:pt>
                <c:pt idx="37">
                  <c:v>2009</c:v>
                </c:pt>
                <c:pt idx="38">
                  <c:v>2009</c:v>
                </c:pt>
                <c:pt idx="39">
                  <c:v>2009</c:v>
                </c:pt>
                <c:pt idx="40">
                  <c:v>2009</c:v>
                </c:pt>
                <c:pt idx="41">
                  <c:v>2009</c:v>
                </c:pt>
                <c:pt idx="42">
                  <c:v>2009</c:v>
                </c:pt>
                <c:pt idx="43">
                  <c:v>2010</c:v>
                </c:pt>
                <c:pt idx="44">
                  <c:v>2010</c:v>
                </c:pt>
                <c:pt idx="45">
                  <c:v>2010</c:v>
                </c:pt>
                <c:pt idx="46">
                  <c:v>2010</c:v>
                </c:pt>
                <c:pt idx="47">
                  <c:v>2010</c:v>
                </c:pt>
                <c:pt idx="48">
                  <c:v>2010</c:v>
                </c:pt>
                <c:pt idx="49">
                  <c:v>2010</c:v>
                </c:pt>
                <c:pt idx="50">
                  <c:v>2010</c:v>
                </c:pt>
                <c:pt idx="51">
                  <c:v>2010</c:v>
                </c:pt>
                <c:pt idx="52">
                  <c:v>2010</c:v>
                </c:pt>
                <c:pt idx="53">
                  <c:v>2010</c:v>
                </c:pt>
                <c:pt idx="54">
                  <c:v>2010</c:v>
                </c:pt>
                <c:pt idx="55">
                  <c:v>2011</c:v>
                </c:pt>
                <c:pt idx="56">
                  <c:v>2011</c:v>
                </c:pt>
                <c:pt idx="57">
                  <c:v>2011</c:v>
                </c:pt>
                <c:pt idx="58">
                  <c:v>2011</c:v>
                </c:pt>
                <c:pt idx="59">
                  <c:v>2011</c:v>
                </c:pt>
                <c:pt idx="60">
                  <c:v>2011</c:v>
                </c:pt>
                <c:pt idx="61">
                  <c:v>2011</c:v>
                </c:pt>
                <c:pt idx="62">
                  <c:v>2011</c:v>
                </c:pt>
                <c:pt idx="63">
                  <c:v>2011</c:v>
                </c:pt>
                <c:pt idx="64">
                  <c:v>2011</c:v>
                </c:pt>
                <c:pt idx="65">
                  <c:v>2011</c:v>
                </c:pt>
                <c:pt idx="66">
                  <c:v>2011</c:v>
                </c:pt>
                <c:pt idx="67">
                  <c:v>2012</c:v>
                </c:pt>
                <c:pt idx="68">
                  <c:v>2012</c:v>
                </c:pt>
                <c:pt idx="69">
                  <c:v>2012</c:v>
                </c:pt>
                <c:pt idx="70">
                  <c:v>2012</c:v>
                </c:pt>
                <c:pt idx="71">
                  <c:v>2012</c:v>
                </c:pt>
                <c:pt idx="72">
                  <c:v>2012</c:v>
                </c:pt>
                <c:pt idx="73">
                  <c:v>2012</c:v>
                </c:pt>
                <c:pt idx="74">
                  <c:v>2012</c:v>
                </c:pt>
                <c:pt idx="75">
                  <c:v>2012</c:v>
                </c:pt>
                <c:pt idx="76">
                  <c:v>2012</c:v>
                </c:pt>
                <c:pt idx="77">
                  <c:v>2012</c:v>
                </c:pt>
                <c:pt idx="78">
                  <c:v>2012</c:v>
                </c:pt>
                <c:pt idx="79">
                  <c:v>2013</c:v>
                </c:pt>
                <c:pt idx="80">
                  <c:v>2013</c:v>
                </c:pt>
                <c:pt idx="81">
                  <c:v>2013</c:v>
                </c:pt>
                <c:pt idx="82">
                  <c:v>2013</c:v>
                </c:pt>
                <c:pt idx="83">
                  <c:v>2013</c:v>
                </c:pt>
                <c:pt idx="84">
                  <c:v>2013</c:v>
                </c:pt>
                <c:pt idx="85">
                  <c:v>2013</c:v>
                </c:pt>
                <c:pt idx="86">
                  <c:v>2013</c:v>
                </c:pt>
                <c:pt idx="87">
                  <c:v>2013</c:v>
                </c:pt>
                <c:pt idx="88">
                  <c:v>2013</c:v>
                </c:pt>
                <c:pt idx="89">
                  <c:v>2013</c:v>
                </c:pt>
                <c:pt idx="90">
                  <c:v>2013</c:v>
                </c:pt>
                <c:pt idx="91">
                  <c:v>2014</c:v>
                </c:pt>
                <c:pt idx="92">
                  <c:v>2014</c:v>
                </c:pt>
                <c:pt idx="93">
                  <c:v>2014</c:v>
                </c:pt>
                <c:pt idx="94">
                  <c:v>2014</c:v>
                </c:pt>
                <c:pt idx="95">
                  <c:v>2014</c:v>
                </c:pt>
                <c:pt idx="96">
                  <c:v>2014</c:v>
                </c:pt>
                <c:pt idx="97">
                  <c:v>2014</c:v>
                </c:pt>
                <c:pt idx="98">
                  <c:v>2014</c:v>
                </c:pt>
                <c:pt idx="99">
                  <c:v>2014</c:v>
                </c:pt>
                <c:pt idx="100">
                  <c:v>2014</c:v>
                </c:pt>
                <c:pt idx="101">
                  <c:v>2014</c:v>
                </c:pt>
                <c:pt idx="102">
                  <c:v>2014</c:v>
                </c:pt>
                <c:pt idx="103">
                  <c:v>2015</c:v>
                </c:pt>
                <c:pt idx="104">
                  <c:v>2015</c:v>
                </c:pt>
                <c:pt idx="105">
                  <c:v>2015</c:v>
                </c:pt>
                <c:pt idx="106">
                  <c:v>2015</c:v>
                </c:pt>
                <c:pt idx="107">
                  <c:v>2015</c:v>
                </c:pt>
                <c:pt idx="108">
                  <c:v>2015</c:v>
                </c:pt>
                <c:pt idx="109">
                  <c:v>2015</c:v>
                </c:pt>
                <c:pt idx="110">
                  <c:v>2015</c:v>
                </c:pt>
                <c:pt idx="111">
                  <c:v>2015</c:v>
                </c:pt>
                <c:pt idx="112">
                  <c:v>2015</c:v>
                </c:pt>
                <c:pt idx="113">
                  <c:v>2015</c:v>
                </c:pt>
                <c:pt idx="114">
                  <c:v>2015</c:v>
                </c:pt>
                <c:pt idx="115">
                  <c:v>2016</c:v>
                </c:pt>
                <c:pt idx="116">
                  <c:v>2016</c:v>
                </c:pt>
                <c:pt idx="117">
                  <c:v>2016</c:v>
                </c:pt>
                <c:pt idx="118">
                  <c:v>2016</c:v>
                </c:pt>
              </c:strCache>
            </c:strRef>
          </c:cat>
          <c:val>
            <c:numRef>
              <c:f>matrix!$B$3:$B$121</c:f>
              <c:numCache>
                <c:formatCode>0.00</c:formatCode>
                <c:ptCount val="119"/>
                <c:pt idx="0">
                  <c:v>1.83</c:v>
                </c:pt>
                <c:pt idx="1">
                  <c:v>1.7658730158730158</c:v>
                </c:pt>
                <c:pt idx="2">
                  <c:v>1.7874875868917579</c:v>
                </c:pt>
                <c:pt idx="3">
                  <c:v>1.9485657764589517</c:v>
                </c:pt>
                <c:pt idx="4">
                  <c:v>1.8836291913214989</c:v>
                </c:pt>
                <c:pt idx="5">
                  <c:v>1.7536945812807885</c:v>
                </c:pt>
                <c:pt idx="6">
                  <c:v>1.7623762376237624</c:v>
                </c:pt>
                <c:pt idx="7">
                  <c:v>1.8359374999999998</c:v>
                </c:pt>
                <c:pt idx="8">
                  <c:v>1.8439024390243903</c:v>
                </c:pt>
                <c:pt idx="9">
                  <c:v>1.8243902439024393</c:v>
                </c:pt>
                <c:pt idx="10">
                  <c:v>1.8111002921129506</c:v>
                </c:pt>
                <c:pt idx="11">
                  <c:v>1.8252427184466018</c:v>
                </c:pt>
                <c:pt idx="12">
                  <c:v>1.8640776699029125</c:v>
                </c:pt>
                <c:pt idx="13">
                  <c:v>1.7946257197696738</c:v>
                </c:pt>
                <c:pt idx="14">
                  <c:v>1.7483189241114314</c:v>
                </c:pt>
                <c:pt idx="15">
                  <c:v>1.7607655502392348</c:v>
                </c:pt>
                <c:pt idx="16">
                  <c:v>1.8078020932445291</c:v>
                </c:pt>
                <c:pt idx="17">
                  <c:v>1.7630331753554505</c:v>
                </c:pt>
                <c:pt idx="18">
                  <c:v>1.7370892018779345</c:v>
                </c:pt>
                <c:pt idx="19">
                  <c:v>1.8054256314312442</c:v>
                </c:pt>
                <c:pt idx="20">
                  <c:v>1.8274582560296844</c:v>
                </c:pt>
                <c:pt idx="21">
                  <c:v>1.9429097605893184</c:v>
                </c:pt>
                <c:pt idx="22">
                  <c:v>1.7906336088154271</c:v>
                </c:pt>
                <c:pt idx="23">
                  <c:v>1.8636363636363633</c:v>
                </c:pt>
                <c:pt idx="24">
                  <c:v>1.8132854578096946</c:v>
                </c:pt>
                <c:pt idx="25">
                  <c:v>1.846565566458519</c:v>
                </c:pt>
                <c:pt idx="26">
                  <c:v>1.781059947871416</c:v>
                </c:pt>
                <c:pt idx="27">
                  <c:v>1.770293609671848</c:v>
                </c:pt>
                <c:pt idx="28">
                  <c:v>1.748917748917749</c:v>
                </c:pt>
                <c:pt idx="29">
                  <c:v>1.7697594501718215</c:v>
                </c:pt>
                <c:pt idx="30">
                  <c:v>1.6867469879518073</c:v>
                </c:pt>
                <c:pt idx="31">
                  <c:v>1.7933390264731</c:v>
                </c:pt>
                <c:pt idx="32">
                  <c:v>1.8584825234441604</c:v>
                </c:pt>
                <c:pt idx="33">
                  <c:v>1.8235793044953348</c:v>
                </c:pt>
                <c:pt idx="34">
                  <c:v>1.7576791808873722</c:v>
                </c:pt>
                <c:pt idx="35">
                  <c:v>1.8468085106382977</c:v>
                </c:pt>
                <c:pt idx="36">
                  <c:v>1.7880794701986757</c:v>
                </c:pt>
                <c:pt idx="37">
                  <c:v>1.7942386831275721</c:v>
                </c:pt>
                <c:pt idx="38">
                  <c:v>1.8106312292358806</c:v>
                </c:pt>
                <c:pt idx="39">
                  <c:v>1.939799331103679</c:v>
                </c:pt>
                <c:pt idx="40">
                  <c:v>1.9609507640067914</c:v>
                </c:pt>
                <c:pt idx="41">
                  <c:v>1.957446808510638</c:v>
                </c:pt>
                <c:pt idx="42">
                  <c:v>1.8686006825938568</c:v>
                </c:pt>
                <c:pt idx="43">
                  <c:v>1.9381787802840431</c:v>
                </c:pt>
                <c:pt idx="44">
                  <c:v>1.8543607112616425</c:v>
                </c:pt>
                <c:pt idx="45">
                  <c:v>1.9019442096365173</c:v>
                </c:pt>
                <c:pt idx="46">
                  <c:v>1.9796091758708581</c:v>
                </c:pt>
                <c:pt idx="47">
                  <c:v>1.9931565440547476</c:v>
                </c:pt>
                <c:pt idx="48">
                  <c:v>1.9256756756756757</c:v>
                </c:pt>
                <c:pt idx="49">
                  <c:v>1.8620116375727349</c:v>
                </c:pt>
                <c:pt idx="50">
                  <c:v>1.7970049916805326</c:v>
                </c:pt>
                <c:pt idx="51">
                  <c:v>1.8497109826589595</c:v>
                </c:pt>
                <c:pt idx="52">
                  <c:v>1.8336025848142166</c:v>
                </c:pt>
                <c:pt idx="53">
                  <c:v>1.9333874898456538</c:v>
                </c:pt>
                <c:pt idx="54">
                  <c:v>1.6871416871416871</c:v>
                </c:pt>
                <c:pt idx="55">
                  <c:v>1.8020917135961383</c:v>
                </c:pt>
                <c:pt idx="56">
                  <c:v>1.832797427652733</c:v>
                </c:pt>
                <c:pt idx="57">
                  <c:v>1.9150641025641026</c:v>
                </c:pt>
                <c:pt idx="58">
                  <c:v>1.9855884707766212</c:v>
                </c:pt>
                <c:pt idx="59">
                  <c:v>1.9681274900398409</c:v>
                </c:pt>
                <c:pt idx="60">
                  <c:v>1.9560094265514536</c:v>
                </c:pt>
                <c:pt idx="61">
                  <c:v>1.9645608628659474</c:v>
                </c:pt>
                <c:pt idx="62">
                  <c:v>1.9516003122560501</c:v>
                </c:pt>
                <c:pt idx="63">
                  <c:v>1.9479495268138802</c:v>
                </c:pt>
                <c:pt idx="64">
                  <c:v>1.8610223642172525</c:v>
                </c:pt>
                <c:pt idx="65">
                  <c:v>2.0015948963317385</c:v>
                </c:pt>
                <c:pt idx="66">
                  <c:v>1.910828025477707</c:v>
                </c:pt>
                <c:pt idx="67">
                  <c:v>1.9028662420382167</c:v>
                </c:pt>
                <c:pt idx="68">
                  <c:v>1.9952494061757722</c:v>
                </c:pt>
                <c:pt idx="69">
                  <c:v>2.056</c:v>
                </c:pt>
                <c:pt idx="70">
                  <c:v>1.7614091273018415</c:v>
                </c:pt>
                <c:pt idx="71">
                  <c:v>1.9393455706304872</c:v>
                </c:pt>
                <c:pt idx="72">
                  <c:v>1.848937844217152</c:v>
                </c:pt>
                <c:pt idx="73">
                  <c:v>1.8367346938775508</c:v>
                </c:pt>
                <c:pt idx="74">
                  <c:v>1.9764705882352942</c:v>
                </c:pt>
                <c:pt idx="75">
                  <c:v>1.8908227848101267</c:v>
                </c:pt>
                <c:pt idx="76">
                  <c:v>1.9267515923566878</c:v>
                </c:pt>
                <c:pt idx="77">
                  <c:v>1.9261637239165328</c:v>
                </c:pt>
                <c:pt idx="78">
                  <c:v>1.753821399839099</c:v>
                </c:pt>
                <c:pt idx="79">
                  <c:v>1.9984202211690361</c:v>
                </c:pt>
                <c:pt idx="80">
                  <c:v>2.0206022187004753</c:v>
                </c:pt>
                <c:pt idx="81">
                  <c:v>1.8955823293172689</c:v>
                </c:pt>
                <c:pt idx="82">
                  <c:v>2.0352564102564101</c:v>
                </c:pt>
                <c:pt idx="83">
                  <c:v>1.9329073482428114</c:v>
                </c:pt>
                <c:pt idx="84">
                  <c:v>1.9640062597809074</c:v>
                </c:pt>
                <c:pt idx="85">
                  <c:v>1.8521400778210118</c:v>
                </c:pt>
                <c:pt idx="86">
                  <c:v>1.9233776387802972</c:v>
                </c:pt>
                <c:pt idx="87">
                  <c:v>1.9311962470680222</c:v>
                </c:pt>
                <c:pt idx="88">
                  <c:v>1.9905213270142179</c:v>
                </c:pt>
                <c:pt idx="89">
                  <c:v>2.0506730007917655</c:v>
                </c:pt>
                <c:pt idx="90">
                  <c:v>1.9334389857369254</c:v>
                </c:pt>
                <c:pt idx="91">
                  <c:v>1.9577133907595929</c:v>
                </c:pt>
                <c:pt idx="92">
                  <c:v>2.0253164556962027</c:v>
                </c:pt>
                <c:pt idx="93">
                  <c:v>1.9444444444444446</c:v>
                </c:pt>
                <c:pt idx="94">
                  <c:v>1.941594317284925</c:v>
                </c:pt>
                <c:pt idx="95">
                  <c:v>1.9764705882352942</c:v>
                </c:pt>
                <c:pt idx="96">
                  <c:v>1.8870843000773396</c:v>
                </c:pt>
                <c:pt idx="97">
                  <c:v>1.9158878504672896</c:v>
                </c:pt>
                <c:pt idx="98">
                  <c:v>1.9642857142857142</c:v>
                </c:pt>
                <c:pt idx="99">
                  <c:v>1.9874804381846636</c:v>
                </c:pt>
                <c:pt idx="100">
                  <c:v>1.9092331768388107</c:v>
                </c:pt>
                <c:pt idx="101">
                  <c:v>1.7938630999213219</c:v>
                </c:pt>
                <c:pt idx="102">
                  <c:v>1.8980392156862746</c:v>
                </c:pt>
                <c:pt idx="103">
                  <c:v>1.9195046439628483</c:v>
                </c:pt>
                <c:pt idx="104">
                  <c:v>1.9641465315666409</c:v>
                </c:pt>
                <c:pt idx="105">
                  <c:v>1.9314641744548287</c:v>
                </c:pt>
                <c:pt idx="106">
                  <c:v>1.9375</c:v>
                </c:pt>
                <c:pt idx="107">
                  <c:v>2.0311284046692606</c:v>
                </c:pt>
                <c:pt idx="108">
                  <c:v>1.9891640866873064</c:v>
                </c:pt>
                <c:pt idx="109">
                  <c:v>1.9846153846153847</c:v>
                </c:pt>
                <c:pt idx="110">
                  <c:v>2.0108275328692966</c:v>
                </c:pt>
                <c:pt idx="111">
                  <c:v>2.0124320124320123</c:v>
                </c:pt>
                <c:pt idx="112">
                  <c:v>2.0613690007867822</c:v>
                </c:pt>
                <c:pt idx="113">
                  <c:v>2.0330969267139483</c:v>
                </c:pt>
                <c:pt idx="114">
                  <c:v>1.9698173153296268</c:v>
                </c:pt>
                <c:pt idx="115">
                  <c:v>2.0249221183800623</c:v>
                </c:pt>
                <c:pt idx="116">
                  <c:v>2.0141065830721003</c:v>
                </c:pt>
                <c:pt idx="117">
                  <c:v>2.0732657833203434</c:v>
                </c:pt>
                <c:pt idx="118">
                  <c:v>2.0901320901320903</c:v>
                </c:pt>
              </c:numCache>
            </c:numRef>
          </c:val>
          <c:smooth val="0"/>
          <c:extLst xmlns:c16r2="http://schemas.microsoft.com/office/drawing/2015/06/chart">
            <c:ext xmlns:c16="http://schemas.microsoft.com/office/drawing/2014/chart" uri="{C3380CC4-5D6E-409C-BE32-E72D297353CC}">
              <c16:uniqueId val="{00000001-38B1-4E61-87BF-315A04AA5854}"/>
            </c:ext>
          </c:extLst>
        </c:ser>
        <c:dLbls>
          <c:showLegendKey val="0"/>
          <c:showVal val="0"/>
          <c:showCatName val="0"/>
          <c:showSerName val="0"/>
          <c:showPercent val="0"/>
          <c:showBubbleSize val="0"/>
        </c:dLbls>
        <c:marker val="1"/>
        <c:smooth val="0"/>
        <c:axId val="274842664"/>
        <c:axId val="274843840"/>
      </c:lineChart>
      <c:catAx>
        <c:axId val="27484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74843840"/>
        <c:crosses val="autoZero"/>
        <c:auto val="1"/>
        <c:lblAlgn val="ctr"/>
        <c:lblOffset val="100"/>
        <c:tickLblSkip val="12"/>
        <c:noMultiLvlLbl val="0"/>
      </c:catAx>
      <c:valAx>
        <c:axId val="274843840"/>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600">
                    <a:solidFill>
                      <a:schemeClr val="tx1"/>
                    </a:solidFill>
                    <a:latin typeface="Calibri" panose="020F0502020204030204" pitchFamily="34" charset="0"/>
                    <a:cs typeface="Calibri" panose="020F0502020204030204" pitchFamily="34" charset="0"/>
                  </a:rPr>
                  <a:t>June 2006 Prices</a:t>
                </a:r>
              </a:p>
            </c:rich>
          </c:tx>
          <c:layout>
            <c:manualLayout>
              <c:xMode val="edge"/>
              <c:yMode val="edge"/>
              <c:x val="1.6793768946307553E-3"/>
              <c:y val="0.3796894241797859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74842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dirty="0" smtClean="0"/>
              <a:t>Own-Price</a:t>
            </a:r>
            <a:r>
              <a:rPr lang="en-NZ" baseline="0" dirty="0" smtClean="0"/>
              <a:t> Elasticity of Quantity Demand</a:t>
            </a:r>
            <a:endParaRPr lang="en-NZ"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389412041830322E-2"/>
          <c:y val="0.13791390643999032"/>
          <c:w val="0.67176307106297739"/>
          <c:h val="0.70648196358575044"/>
        </c:manualLayout>
      </c:layout>
      <c:barChart>
        <c:barDir val="bar"/>
        <c:grouping val="clustered"/>
        <c:varyColors val="0"/>
        <c:ser>
          <c:idx val="0"/>
          <c:order val="0"/>
          <c:tx>
            <c:strRef>
              <c:f>Sheet1!$B$1</c:f>
              <c:strCache>
                <c:ptCount val="1"/>
                <c:pt idx="0">
                  <c:v>Unrestricted</c:v>
                </c:pt>
              </c:strCache>
            </c:strRef>
          </c:tx>
          <c:spPr>
            <a:solidFill>
              <a:srgbClr val="0070C0"/>
            </a:solidFill>
            <a:ln>
              <a:noFill/>
            </a:ln>
            <a:effectLst/>
          </c:spPr>
          <c:invertIfNegative val="0"/>
          <c:cat>
            <c:strRef>
              <c:f>Sheet1!$A$2:$A$4</c:f>
              <c:strCache>
                <c:ptCount val="3"/>
                <c:pt idx="0">
                  <c:v>25th %ile</c:v>
                </c:pt>
                <c:pt idx="1">
                  <c:v>Median</c:v>
                </c:pt>
                <c:pt idx="2">
                  <c:v>75th %ile</c:v>
                </c:pt>
              </c:strCache>
            </c:strRef>
          </c:cat>
          <c:val>
            <c:numRef>
              <c:f>Sheet1!$B$2:$B$4</c:f>
              <c:numCache>
                <c:formatCode>General</c:formatCode>
                <c:ptCount val="3"/>
                <c:pt idx="0">
                  <c:v>-0.1</c:v>
                </c:pt>
                <c:pt idx="1">
                  <c:v>-0.14000000000000001</c:v>
                </c:pt>
                <c:pt idx="2">
                  <c:v>-0.26</c:v>
                </c:pt>
              </c:numCache>
            </c:numRef>
          </c:val>
          <c:extLst xmlns:c16r2="http://schemas.microsoft.com/office/drawing/2015/06/chart">
            <c:ext xmlns:c16="http://schemas.microsoft.com/office/drawing/2014/chart" uri="{C3380CC4-5D6E-409C-BE32-E72D297353CC}">
              <c16:uniqueId val="{00000000-2371-493E-88B2-389B219857C5}"/>
            </c:ext>
          </c:extLst>
        </c:ser>
        <c:ser>
          <c:idx val="1"/>
          <c:order val="1"/>
          <c:tx>
            <c:strRef>
              <c:f>Sheet1!$C$1</c:f>
              <c:strCache>
                <c:ptCount val="1"/>
                <c:pt idx="0">
                  <c:v>Ignoring quality responses</c:v>
                </c:pt>
              </c:strCache>
            </c:strRef>
          </c:tx>
          <c:spPr>
            <a:solidFill>
              <a:srgbClr val="FF0000"/>
            </a:solidFill>
            <a:ln>
              <a:noFill/>
            </a:ln>
            <a:effectLst/>
          </c:spPr>
          <c:invertIfNegative val="0"/>
          <c:cat>
            <c:strRef>
              <c:f>Sheet1!$A$2:$A$4</c:f>
              <c:strCache>
                <c:ptCount val="3"/>
                <c:pt idx="0">
                  <c:v>25th %ile</c:v>
                </c:pt>
                <c:pt idx="1">
                  <c:v>Median</c:v>
                </c:pt>
                <c:pt idx="2">
                  <c:v>75th %ile</c:v>
                </c:pt>
              </c:strCache>
            </c:strRef>
          </c:cat>
          <c:val>
            <c:numRef>
              <c:f>Sheet1!$C$2:$C$4</c:f>
              <c:numCache>
                <c:formatCode>General</c:formatCode>
                <c:ptCount val="3"/>
                <c:pt idx="0">
                  <c:v>-0.61</c:v>
                </c:pt>
                <c:pt idx="1">
                  <c:v>-0.75</c:v>
                </c:pt>
                <c:pt idx="2">
                  <c:v>-1.01</c:v>
                </c:pt>
              </c:numCache>
            </c:numRef>
          </c:val>
          <c:extLst xmlns:c16r2="http://schemas.microsoft.com/office/drawing/2015/06/chart">
            <c:ext xmlns:c16="http://schemas.microsoft.com/office/drawing/2014/chart" uri="{C3380CC4-5D6E-409C-BE32-E72D297353CC}">
              <c16:uniqueId val="{00000001-2371-493E-88B2-389B219857C5}"/>
            </c:ext>
          </c:extLst>
        </c:ser>
        <c:dLbls>
          <c:showLegendKey val="0"/>
          <c:showVal val="0"/>
          <c:showCatName val="0"/>
          <c:showSerName val="0"/>
          <c:showPercent val="0"/>
          <c:showBubbleSize val="0"/>
        </c:dLbls>
        <c:gapWidth val="182"/>
        <c:axId val="274439208"/>
        <c:axId val="274439600"/>
      </c:barChart>
      <c:catAx>
        <c:axId val="274439208"/>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74439600"/>
        <c:crosses val="autoZero"/>
        <c:auto val="1"/>
        <c:lblAlgn val="ctr"/>
        <c:lblOffset val="100"/>
        <c:noMultiLvlLbl val="0"/>
      </c:catAx>
      <c:valAx>
        <c:axId val="274439600"/>
        <c:scaling>
          <c:orientation val="minMax"/>
          <c:max val="0"/>
          <c:min val="-1.100000000000000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74439208"/>
        <c:crosses val="autoZero"/>
        <c:crossBetween val="between"/>
        <c:majorUnit val="0.30000000000000004"/>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dirty="0" smtClean="0"/>
              <a:t>Own-Price</a:t>
            </a:r>
            <a:r>
              <a:rPr lang="en-NZ" baseline="0" dirty="0" smtClean="0"/>
              <a:t> Elasticity of Quantity Demand</a:t>
            </a:r>
            <a:endParaRPr lang="en-NZ"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389412041830322E-2"/>
          <c:y val="0.13791390643999032"/>
          <c:w val="0.67176307106297739"/>
          <c:h val="0.70648196358575044"/>
        </c:manualLayout>
      </c:layout>
      <c:barChart>
        <c:barDir val="bar"/>
        <c:grouping val="clustered"/>
        <c:varyColors val="0"/>
        <c:ser>
          <c:idx val="0"/>
          <c:order val="0"/>
          <c:tx>
            <c:strRef>
              <c:f>Sheet1!$B$1</c:f>
              <c:strCache>
                <c:ptCount val="1"/>
                <c:pt idx="0">
                  <c:v>Unrestricted</c:v>
                </c:pt>
              </c:strCache>
            </c:strRef>
          </c:tx>
          <c:spPr>
            <a:solidFill>
              <a:srgbClr val="0070C0"/>
            </a:solidFill>
            <a:ln>
              <a:noFill/>
            </a:ln>
            <a:effectLst/>
          </c:spPr>
          <c:invertIfNegative val="0"/>
          <c:cat>
            <c:strRef>
              <c:f>Sheet1!$A$2:$A$4</c:f>
              <c:strCache>
                <c:ptCount val="3"/>
                <c:pt idx="0">
                  <c:v>25th %ile</c:v>
                </c:pt>
                <c:pt idx="1">
                  <c:v>Median</c:v>
                </c:pt>
                <c:pt idx="2">
                  <c:v>75th %ile</c:v>
                </c:pt>
              </c:strCache>
            </c:strRef>
          </c:cat>
          <c:val>
            <c:numRef>
              <c:f>Sheet1!$B$2:$B$4</c:f>
              <c:numCache>
                <c:formatCode>General</c:formatCode>
                <c:ptCount val="3"/>
                <c:pt idx="0">
                  <c:v>-0.1</c:v>
                </c:pt>
                <c:pt idx="1">
                  <c:v>-0.14000000000000001</c:v>
                </c:pt>
                <c:pt idx="2">
                  <c:v>-0.26</c:v>
                </c:pt>
              </c:numCache>
            </c:numRef>
          </c:val>
          <c:extLst xmlns:c16r2="http://schemas.microsoft.com/office/drawing/2015/06/chart">
            <c:ext xmlns:c16="http://schemas.microsoft.com/office/drawing/2014/chart" uri="{C3380CC4-5D6E-409C-BE32-E72D297353CC}">
              <c16:uniqueId val="{00000000-2371-493E-88B2-389B219857C5}"/>
            </c:ext>
          </c:extLst>
        </c:ser>
        <c:ser>
          <c:idx val="1"/>
          <c:order val="1"/>
          <c:tx>
            <c:strRef>
              <c:f>Sheet1!$C$1</c:f>
              <c:strCache>
                <c:ptCount val="1"/>
                <c:pt idx="0">
                  <c:v>Deaton's method</c:v>
                </c:pt>
              </c:strCache>
            </c:strRef>
          </c:tx>
          <c:spPr>
            <a:solidFill>
              <a:srgbClr val="FF0000"/>
            </a:solidFill>
            <a:ln>
              <a:noFill/>
            </a:ln>
            <a:effectLst/>
          </c:spPr>
          <c:invertIfNegative val="0"/>
          <c:cat>
            <c:strRef>
              <c:f>Sheet1!$A$2:$A$4</c:f>
              <c:strCache>
                <c:ptCount val="3"/>
                <c:pt idx="0">
                  <c:v>25th %ile</c:v>
                </c:pt>
                <c:pt idx="1">
                  <c:v>Median</c:v>
                </c:pt>
                <c:pt idx="2">
                  <c:v>75th %ile</c:v>
                </c:pt>
              </c:strCache>
            </c:strRef>
          </c:cat>
          <c:val>
            <c:numRef>
              <c:f>Sheet1!$C$2:$C$4</c:f>
              <c:numCache>
                <c:formatCode>General</c:formatCode>
                <c:ptCount val="3"/>
                <c:pt idx="0">
                  <c:v>-0.23</c:v>
                </c:pt>
                <c:pt idx="1">
                  <c:v>-0.66</c:v>
                </c:pt>
                <c:pt idx="2">
                  <c:v>-0.74</c:v>
                </c:pt>
              </c:numCache>
            </c:numRef>
          </c:val>
          <c:extLst xmlns:c16r2="http://schemas.microsoft.com/office/drawing/2015/06/chart">
            <c:ext xmlns:c16="http://schemas.microsoft.com/office/drawing/2014/chart" uri="{C3380CC4-5D6E-409C-BE32-E72D297353CC}">
              <c16:uniqueId val="{00000001-2371-493E-88B2-389B219857C5}"/>
            </c:ext>
          </c:extLst>
        </c:ser>
        <c:dLbls>
          <c:showLegendKey val="0"/>
          <c:showVal val="0"/>
          <c:showCatName val="0"/>
          <c:showSerName val="0"/>
          <c:showPercent val="0"/>
          <c:showBubbleSize val="0"/>
        </c:dLbls>
        <c:gapWidth val="182"/>
        <c:axId val="273383000"/>
        <c:axId val="273383784"/>
      </c:barChart>
      <c:catAx>
        <c:axId val="27338300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73383784"/>
        <c:crosses val="autoZero"/>
        <c:auto val="1"/>
        <c:lblAlgn val="ctr"/>
        <c:lblOffset val="100"/>
        <c:noMultiLvlLbl val="0"/>
      </c:catAx>
      <c:valAx>
        <c:axId val="273383784"/>
        <c:scaling>
          <c:orientation val="minMax"/>
          <c:max val="0"/>
          <c:min val="-0.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733830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0.25</cdr:x>
      <cdr:y>0.50732</cdr:y>
    </cdr:from>
    <cdr:to>
      <cdr:x>0.41379</cdr:x>
      <cdr:y>0.59514</cdr:y>
    </cdr:to>
    <cdr:sp macro="" textlink="">
      <cdr:nvSpPr>
        <cdr:cNvPr id="2" name="TextBox 2"/>
        <cdr:cNvSpPr txBox="1"/>
      </cdr:nvSpPr>
      <cdr:spPr>
        <a:xfrm xmlns:a="http://schemas.openxmlformats.org/drawingml/2006/main">
          <a:off x="2088232" y="2666744"/>
          <a:ext cx="1368152" cy="461665"/>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AU"/>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xmlns:a="http://schemas.openxmlformats.org/drawingml/2006/main">
          <a:r>
            <a:rPr lang="el-GR" sz="1600" dirty="0" smtClean="0">
              <a:latin typeface="Calibri" panose="020F0502020204030204" pitchFamily="34" charset="0"/>
              <a:cs typeface="Calibri" panose="020F0502020204030204" pitchFamily="34" charset="0"/>
            </a:rPr>
            <a:t>μ</a:t>
          </a:r>
          <a:r>
            <a:rPr lang="en-NZ" sz="1600" dirty="0" smtClean="0">
              <a:latin typeface="Calibri" panose="020F0502020204030204" pitchFamily="34" charset="0"/>
              <a:cs typeface="Calibri" panose="020F0502020204030204" pitchFamily="34" charset="0"/>
            </a:rPr>
            <a:t>=1.83, </a:t>
          </a:r>
        </a:p>
        <a:p xmlns:a="http://schemas.openxmlformats.org/drawingml/2006/main">
          <a:r>
            <a:rPr lang="en-NZ" sz="1600" dirty="0" smtClean="0">
              <a:latin typeface="Calibri" panose="020F0502020204030204" pitchFamily="34" charset="0"/>
              <a:cs typeface="Calibri" panose="020F0502020204030204" pitchFamily="34" charset="0"/>
              <a:sym typeface="Symbol" panose="05050102010706020507" pitchFamily="18" charset="2"/>
            </a:rPr>
            <a:t>=0.06</a:t>
          </a:r>
          <a:endParaRPr lang="en-NZ" sz="1600"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2"/>
            <a:ext cx="3076575" cy="511175"/>
          </a:xfrm>
          <a:prstGeom prst="rect">
            <a:avLst/>
          </a:prstGeom>
          <a:noFill/>
          <a:ln w="9525">
            <a:noFill/>
            <a:miter lim="800000"/>
            <a:headEnd/>
            <a:tailEnd/>
          </a:ln>
          <a:effectLst/>
        </p:spPr>
        <p:txBody>
          <a:bodyPr vert="horz" wrap="square" lIns="95044" tIns="47522" rIns="95044" bIns="47522" numCol="1" anchor="t" anchorCtr="0" compatLnSpc="1">
            <a:prstTxWarp prst="textNoShape">
              <a:avLst/>
            </a:prstTxWarp>
          </a:bodyPr>
          <a:lstStyle>
            <a:lvl1pPr eaLnBrk="1" hangingPunct="1">
              <a:defRPr sz="1200"/>
            </a:lvl1pPr>
          </a:lstStyle>
          <a:p>
            <a:pPr>
              <a:defRPr/>
            </a:pPr>
            <a:endParaRPr lang="en-AU"/>
          </a:p>
        </p:txBody>
      </p:sp>
      <p:sp>
        <p:nvSpPr>
          <p:cNvPr id="25603" name="Rectangle 3"/>
          <p:cNvSpPr>
            <a:spLocks noGrp="1" noChangeArrowheads="1"/>
          </p:cNvSpPr>
          <p:nvPr>
            <p:ph type="dt" sz="quarter" idx="1"/>
          </p:nvPr>
        </p:nvSpPr>
        <p:spPr bwMode="auto">
          <a:xfrm>
            <a:off x="4022727" y="2"/>
            <a:ext cx="3076575" cy="511175"/>
          </a:xfrm>
          <a:prstGeom prst="rect">
            <a:avLst/>
          </a:prstGeom>
          <a:noFill/>
          <a:ln w="9525">
            <a:noFill/>
            <a:miter lim="800000"/>
            <a:headEnd/>
            <a:tailEnd/>
          </a:ln>
          <a:effectLst/>
        </p:spPr>
        <p:txBody>
          <a:bodyPr vert="horz" wrap="square" lIns="95044" tIns="47522" rIns="95044" bIns="47522" numCol="1" anchor="t" anchorCtr="0" compatLnSpc="1">
            <a:prstTxWarp prst="textNoShape">
              <a:avLst/>
            </a:prstTxWarp>
          </a:bodyPr>
          <a:lstStyle>
            <a:lvl1pPr algn="r" eaLnBrk="1" hangingPunct="1">
              <a:defRPr sz="1200"/>
            </a:lvl1pPr>
          </a:lstStyle>
          <a:p>
            <a:pPr>
              <a:defRPr/>
            </a:pPr>
            <a:endParaRPr lang="en-AU"/>
          </a:p>
        </p:txBody>
      </p:sp>
      <p:sp>
        <p:nvSpPr>
          <p:cNvPr id="25604" name="Rectangle 4"/>
          <p:cNvSpPr>
            <a:spLocks noGrp="1" noChangeArrowheads="1"/>
          </p:cNvSpPr>
          <p:nvPr>
            <p:ph type="ftr" sz="quarter" idx="2"/>
          </p:nvPr>
        </p:nvSpPr>
        <p:spPr bwMode="auto">
          <a:xfrm>
            <a:off x="0" y="9723439"/>
            <a:ext cx="3076575" cy="511175"/>
          </a:xfrm>
          <a:prstGeom prst="rect">
            <a:avLst/>
          </a:prstGeom>
          <a:noFill/>
          <a:ln w="9525">
            <a:noFill/>
            <a:miter lim="800000"/>
            <a:headEnd/>
            <a:tailEnd/>
          </a:ln>
          <a:effectLst/>
        </p:spPr>
        <p:txBody>
          <a:bodyPr vert="horz" wrap="square" lIns="95044" tIns="47522" rIns="95044" bIns="47522" numCol="1" anchor="b" anchorCtr="0" compatLnSpc="1">
            <a:prstTxWarp prst="textNoShape">
              <a:avLst/>
            </a:prstTxWarp>
          </a:bodyPr>
          <a:lstStyle>
            <a:lvl1pPr eaLnBrk="1" hangingPunct="1">
              <a:defRPr sz="1200"/>
            </a:lvl1pPr>
          </a:lstStyle>
          <a:p>
            <a:pPr>
              <a:defRPr/>
            </a:pPr>
            <a:endParaRPr lang="en-AU"/>
          </a:p>
        </p:txBody>
      </p:sp>
      <p:sp>
        <p:nvSpPr>
          <p:cNvPr id="25605" name="Rectangle 5"/>
          <p:cNvSpPr>
            <a:spLocks noGrp="1" noChangeArrowheads="1"/>
          </p:cNvSpPr>
          <p:nvPr>
            <p:ph type="sldNum" sz="quarter" idx="3"/>
          </p:nvPr>
        </p:nvSpPr>
        <p:spPr bwMode="auto">
          <a:xfrm>
            <a:off x="4022727" y="9723439"/>
            <a:ext cx="3076575" cy="511175"/>
          </a:xfrm>
          <a:prstGeom prst="rect">
            <a:avLst/>
          </a:prstGeom>
          <a:noFill/>
          <a:ln w="9525">
            <a:noFill/>
            <a:miter lim="800000"/>
            <a:headEnd/>
            <a:tailEnd/>
          </a:ln>
          <a:effectLst/>
        </p:spPr>
        <p:txBody>
          <a:bodyPr vert="horz" wrap="square" lIns="95044" tIns="47522" rIns="95044" bIns="47522" numCol="1" anchor="b" anchorCtr="0" compatLnSpc="1">
            <a:prstTxWarp prst="textNoShape">
              <a:avLst/>
            </a:prstTxWarp>
          </a:bodyPr>
          <a:lstStyle>
            <a:lvl1pPr algn="r" eaLnBrk="1" hangingPunct="1">
              <a:defRPr sz="1200" smtClean="0"/>
            </a:lvl1pPr>
          </a:lstStyle>
          <a:p>
            <a:pPr>
              <a:defRPr/>
            </a:pPr>
            <a:fld id="{469BA320-94EA-4947-8759-A1A6844FF105}" type="slidenum">
              <a:rPr lang="en-AU" altLang="en-US"/>
              <a:pPr>
                <a:defRPr/>
              </a:pPr>
              <a:t>‹#›</a:t>
            </a:fld>
            <a:endParaRPr lang="en-AU" altLang="en-US"/>
          </a:p>
        </p:txBody>
      </p:sp>
    </p:spTree>
    <p:extLst>
      <p:ext uri="{BB962C8B-B14F-4D97-AF65-F5344CB8AC3E}">
        <p14:creationId xmlns:p14="http://schemas.microsoft.com/office/powerpoint/2010/main" val="2488185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2"/>
            <a:ext cx="3116263" cy="550863"/>
          </a:xfrm>
          <a:prstGeom prst="rect">
            <a:avLst/>
          </a:prstGeom>
          <a:noFill/>
          <a:ln w="9525">
            <a:noFill/>
            <a:miter lim="800000"/>
            <a:headEnd/>
            <a:tailEnd/>
          </a:ln>
          <a:effectLst/>
        </p:spPr>
        <p:txBody>
          <a:bodyPr vert="horz" wrap="square" lIns="95044" tIns="47522" rIns="95044" bIns="47522" numCol="1" anchor="t" anchorCtr="0" compatLnSpc="1">
            <a:prstTxWarp prst="textNoShape">
              <a:avLst/>
            </a:prstTxWarp>
          </a:bodyPr>
          <a:lstStyle>
            <a:lvl1pPr eaLnBrk="1" hangingPunct="1">
              <a:defRPr sz="1200"/>
            </a:lvl1pPr>
          </a:lstStyle>
          <a:p>
            <a:pPr>
              <a:defRPr/>
            </a:pPr>
            <a:endParaRPr lang="en-AU"/>
          </a:p>
        </p:txBody>
      </p:sp>
      <p:sp>
        <p:nvSpPr>
          <p:cNvPr id="53251" name="Rectangle 3"/>
          <p:cNvSpPr>
            <a:spLocks noGrp="1" noChangeArrowheads="1"/>
          </p:cNvSpPr>
          <p:nvPr>
            <p:ph type="dt" idx="1"/>
          </p:nvPr>
        </p:nvSpPr>
        <p:spPr bwMode="auto">
          <a:xfrm>
            <a:off x="3995741" y="2"/>
            <a:ext cx="3116262" cy="550863"/>
          </a:xfrm>
          <a:prstGeom prst="rect">
            <a:avLst/>
          </a:prstGeom>
          <a:noFill/>
          <a:ln w="9525">
            <a:noFill/>
            <a:miter lim="800000"/>
            <a:headEnd/>
            <a:tailEnd/>
          </a:ln>
          <a:effectLst/>
        </p:spPr>
        <p:txBody>
          <a:bodyPr vert="horz" wrap="square" lIns="95044" tIns="47522" rIns="95044" bIns="47522" numCol="1" anchor="t" anchorCtr="0" compatLnSpc="1">
            <a:prstTxWarp prst="textNoShape">
              <a:avLst/>
            </a:prstTxWarp>
          </a:bodyPr>
          <a:lstStyle>
            <a:lvl1pPr algn="r" eaLnBrk="1" hangingPunct="1">
              <a:defRPr sz="1200"/>
            </a:lvl1pPr>
          </a:lstStyle>
          <a:p>
            <a:pPr>
              <a:defRPr/>
            </a:pPr>
            <a:endParaRPr lang="en-AU"/>
          </a:p>
        </p:txBody>
      </p:sp>
      <p:sp>
        <p:nvSpPr>
          <p:cNvPr id="3076" name="Rectangle 4"/>
          <p:cNvSpPr>
            <a:spLocks noGrp="1" noRot="1" noChangeAspect="1" noChangeArrowheads="1" noTextEdit="1"/>
          </p:cNvSpPr>
          <p:nvPr>
            <p:ph type="sldImg" idx="2"/>
          </p:nvPr>
        </p:nvSpPr>
        <p:spPr bwMode="auto">
          <a:xfrm>
            <a:off x="985838" y="787400"/>
            <a:ext cx="5143500" cy="3857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58850" y="4881564"/>
            <a:ext cx="5194300" cy="4565650"/>
          </a:xfrm>
          <a:prstGeom prst="rect">
            <a:avLst/>
          </a:prstGeom>
          <a:noFill/>
          <a:ln w="9525">
            <a:noFill/>
            <a:miter lim="800000"/>
            <a:headEnd/>
            <a:tailEnd/>
          </a:ln>
          <a:effectLst/>
        </p:spPr>
        <p:txBody>
          <a:bodyPr vert="horz" wrap="square" lIns="95044" tIns="47522" rIns="95044" bIns="47522"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3254" name="Rectangle 6"/>
          <p:cNvSpPr>
            <a:spLocks noGrp="1" noChangeArrowheads="1"/>
          </p:cNvSpPr>
          <p:nvPr>
            <p:ph type="ftr" sz="quarter" idx="4"/>
          </p:nvPr>
        </p:nvSpPr>
        <p:spPr bwMode="auto">
          <a:xfrm>
            <a:off x="0" y="9683752"/>
            <a:ext cx="3116263" cy="550863"/>
          </a:xfrm>
          <a:prstGeom prst="rect">
            <a:avLst/>
          </a:prstGeom>
          <a:noFill/>
          <a:ln w="9525">
            <a:noFill/>
            <a:miter lim="800000"/>
            <a:headEnd/>
            <a:tailEnd/>
          </a:ln>
          <a:effectLst/>
        </p:spPr>
        <p:txBody>
          <a:bodyPr vert="horz" wrap="square" lIns="95044" tIns="47522" rIns="95044" bIns="47522" numCol="1" anchor="b" anchorCtr="0" compatLnSpc="1">
            <a:prstTxWarp prst="textNoShape">
              <a:avLst/>
            </a:prstTxWarp>
          </a:bodyPr>
          <a:lstStyle>
            <a:lvl1pPr eaLnBrk="1" hangingPunct="1">
              <a:defRPr sz="1200"/>
            </a:lvl1pPr>
          </a:lstStyle>
          <a:p>
            <a:pPr>
              <a:defRPr/>
            </a:pPr>
            <a:endParaRPr lang="en-AU"/>
          </a:p>
        </p:txBody>
      </p:sp>
      <p:sp>
        <p:nvSpPr>
          <p:cNvPr id="53255" name="Rectangle 7"/>
          <p:cNvSpPr>
            <a:spLocks noGrp="1" noChangeArrowheads="1"/>
          </p:cNvSpPr>
          <p:nvPr>
            <p:ph type="sldNum" sz="quarter" idx="5"/>
          </p:nvPr>
        </p:nvSpPr>
        <p:spPr bwMode="auto">
          <a:xfrm>
            <a:off x="3995741" y="9683752"/>
            <a:ext cx="3116262" cy="550863"/>
          </a:xfrm>
          <a:prstGeom prst="rect">
            <a:avLst/>
          </a:prstGeom>
          <a:noFill/>
          <a:ln w="9525">
            <a:noFill/>
            <a:miter lim="800000"/>
            <a:headEnd/>
            <a:tailEnd/>
          </a:ln>
          <a:effectLst/>
        </p:spPr>
        <p:txBody>
          <a:bodyPr vert="horz" wrap="square" lIns="95044" tIns="47522" rIns="95044" bIns="47522" numCol="1" anchor="b" anchorCtr="0" compatLnSpc="1">
            <a:prstTxWarp prst="textNoShape">
              <a:avLst/>
            </a:prstTxWarp>
          </a:bodyPr>
          <a:lstStyle>
            <a:lvl1pPr algn="r" eaLnBrk="1" hangingPunct="1">
              <a:defRPr sz="1200" smtClean="0"/>
            </a:lvl1pPr>
          </a:lstStyle>
          <a:p>
            <a:pPr>
              <a:defRPr/>
            </a:pPr>
            <a:fld id="{498BF562-4370-43E9-908C-2D82253F0F90}" type="slidenum">
              <a:rPr lang="en-AU" altLang="en-US"/>
              <a:pPr>
                <a:defRPr/>
              </a:pPr>
              <a:t>‹#›</a:t>
            </a:fld>
            <a:endParaRPr lang="en-AU" altLang="en-US"/>
          </a:p>
        </p:txBody>
      </p:sp>
    </p:spTree>
    <p:extLst>
      <p:ext uri="{BB962C8B-B14F-4D97-AF65-F5344CB8AC3E}">
        <p14:creationId xmlns:p14="http://schemas.microsoft.com/office/powerpoint/2010/main" val="1273912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5FCCE2-87BD-4503-A9DD-0586AA52AE71}" type="slidenum">
              <a:rPr lang="en-NZ" altLang="en-US">
                <a:solidFill>
                  <a:prstClr val="black"/>
                </a:solidFill>
              </a:rPr>
              <a:pPr>
                <a:spcBef>
                  <a:spcPct val="0"/>
                </a:spcBef>
              </a:pPr>
              <a:t>4</a:t>
            </a:fld>
            <a:endParaRPr lang="en-NZ" altLang="en-US">
              <a:solidFill>
                <a:prstClr val="black"/>
              </a:solidFill>
            </a:endParaRPr>
          </a:p>
        </p:txBody>
      </p:sp>
    </p:spTree>
    <p:extLst>
      <p:ext uri="{BB962C8B-B14F-4D97-AF65-F5344CB8AC3E}">
        <p14:creationId xmlns:p14="http://schemas.microsoft.com/office/powerpoint/2010/main" val="351412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26</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28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27</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22507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28</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958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71C5E-DBBF-420F-B3E0-87643519AB05}" type="slidenum">
              <a:rPr lang="en-NZ" altLang="en-US"/>
              <a:pPr eaLnBrk="1" hangingPunct="1"/>
              <a:t>39</a:t>
            </a:fld>
            <a:endParaRPr lang="en-NZ"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0053" y="4844787"/>
            <a:ext cx="5162826" cy="45894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mtClean="0">
              <a:latin typeface="Arial" panose="020B0604020202020204" pitchFamily="34" charset="0"/>
            </a:endParaRPr>
          </a:p>
        </p:txBody>
      </p:sp>
    </p:spTree>
    <p:extLst>
      <p:ext uri="{BB962C8B-B14F-4D97-AF65-F5344CB8AC3E}">
        <p14:creationId xmlns:p14="http://schemas.microsoft.com/office/powerpoint/2010/main" val="315862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498BF562-4370-43E9-908C-2D82253F0F90}" type="slidenum">
              <a:rPr lang="en-AU" altLang="en-US" smtClean="0"/>
              <a:pPr>
                <a:defRPr/>
              </a:pPr>
              <a:t>14</a:t>
            </a:fld>
            <a:endParaRPr lang="en-AU" altLang="en-US"/>
          </a:p>
        </p:txBody>
      </p:sp>
    </p:spTree>
    <p:extLst>
      <p:ext uri="{BB962C8B-B14F-4D97-AF65-F5344CB8AC3E}">
        <p14:creationId xmlns:p14="http://schemas.microsoft.com/office/powerpoint/2010/main" val="409248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498BF562-4370-43E9-908C-2D82253F0F90}" type="slidenum">
              <a:rPr lang="en-AU" altLang="en-US" smtClean="0"/>
              <a:pPr>
                <a:defRPr/>
              </a:pPr>
              <a:t>19</a:t>
            </a:fld>
            <a:endParaRPr lang="en-AU" altLang="en-US"/>
          </a:p>
        </p:txBody>
      </p:sp>
    </p:spTree>
    <p:extLst>
      <p:ext uri="{BB962C8B-B14F-4D97-AF65-F5344CB8AC3E}">
        <p14:creationId xmlns:p14="http://schemas.microsoft.com/office/powerpoint/2010/main" val="104537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20</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4331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21</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606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22</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2288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23</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20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24</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8180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889" indent="-285727">
              <a:spcBef>
                <a:spcPct val="30000"/>
              </a:spcBef>
              <a:defRPr sz="1200">
                <a:solidFill>
                  <a:schemeClr val="tx1"/>
                </a:solidFill>
                <a:latin typeface="Times New Roman" panose="02020603050405020304" pitchFamily="18" charset="0"/>
              </a:defRPr>
            </a:lvl2pPr>
            <a:lvl3pPr marL="1142907" indent="-228581">
              <a:spcBef>
                <a:spcPct val="30000"/>
              </a:spcBef>
              <a:defRPr sz="1200">
                <a:solidFill>
                  <a:schemeClr val="tx1"/>
                </a:solidFill>
                <a:latin typeface="Times New Roman" panose="02020603050405020304" pitchFamily="18" charset="0"/>
              </a:defRPr>
            </a:lvl3pPr>
            <a:lvl4pPr marL="1600070" indent="-228581">
              <a:spcBef>
                <a:spcPct val="30000"/>
              </a:spcBef>
              <a:defRPr sz="1200">
                <a:solidFill>
                  <a:schemeClr val="tx1"/>
                </a:solidFill>
                <a:latin typeface="Times New Roman" panose="02020603050405020304" pitchFamily="18" charset="0"/>
              </a:defRPr>
            </a:lvl4pPr>
            <a:lvl5pPr marL="2057233" indent="-228581">
              <a:spcBef>
                <a:spcPct val="30000"/>
              </a:spcBef>
              <a:defRPr sz="1200">
                <a:solidFill>
                  <a:schemeClr val="tx1"/>
                </a:solidFill>
                <a:latin typeface="Times New Roman" panose="02020603050405020304" pitchFamily="18" charset="0"/>
              </a:defRPr>
            </a:lvl5pPr>
            <a:lvl6pPr marL="2514396" indent="-228581" eaLnBrk="0" fontAlgn="base" hangingPunct="0">
              <a:spcBef>
                <a:spcPct val="30000"/>
              </a:spcBef>
              <a:spcAft>
                <a:spcPct val="0"/>
              </a:spcAft>
              <a:defRPr sz="1200">
                <a:solidFill>
                  <a:schemeClr val="tx1"/>
                </a:solidFill>
                <a:latin typeface="Times New Roman" panose="02020603050405020304" pitchFamily="18" charset="0"/>
              </a:defRPr>
            </a:lvl6pPr>
            <a:lvl7pPr marL="2971559" indent="-228581" eaLnBrk="0" fontAlgn="base" hangingPunct="0">
              <a:spcBef>
                <a:spcPct val="30000"/>
              </a:spcBef>
              <a:spcAft>
                <a:spcPct val="0"/>
              </a:spcAft>
              <a:defRPr sz="1200">
                <a:solidFill>
                  <a:schemeClr val="tx1"/>
                </a:solidFill>
                <a:latin typeface="Times New Roman" panose="02020603050405020304" pitchFamily="18" charset="0"/>
              </a:defRPr>
            </a:lvl7pPr>
            <a:lvl8pPr marL="3428721" indent="-228581" eaLnBrk="0" fontAlgn="base" hangingPunct="0">
              <a:spcBef>
                <a:spcPct val="30000"/>
              </a:spcBef>
              <a:spcAft>
                <a:spcPct val="0"/>
              </a:spcAft>
              <a:defRPr sz="1200">
                <a:solidFill>
                  <a:schemeClr val="tx1"/>
                </a:solidFill>
                <a:latin typeface="Times New Roman" panose="02020603050405020304" pitchFamily="18" charset="0"/>
              </a:defRPr>
            </a:lvl8pPr>
            <a:lvl9pPr marL="3885884" indent="-22858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09EA6A-F079-4294-917A-4CFB39F9D1A5}" type="slidenum">
              <a:rPr lang="en-AU" altLang="en-US">
                <a:latin typeface="Tahoma" panose="020B0604030504040204" pitchFamily="34" charset="0"/>
              </a:rPr>
              <a:pPr>
                <a:spcBef>
                  <a:spcPct val="0"/>
                </a:spcBef>
              </a:pPr>
              <a:t>25</a:t>
            </a:fld>
            <a:endParaRPr lang="en-AU" altLang="en-US">
              <a:latin typeface="Tahoma" panose="020B060403050404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3879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NZ"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NZ"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NZ"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NZ"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NZ"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NZ"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NZ" altLang="en-US"/>
            </a:p>
          </p:txBody>
        </p:sp>
      </p:grpSp>
      <p:sp>
        <p:nvSpPr>
          <p:cNvPr id="6156" name="Rectangle 12"/>
          <p:cNvSpPr>
            <a:spLocks noGrp="1" noChangeArrowheads="1"/>
          </p:cNvSpPr>
          <p:nvPr>
            <p:ph type="ctrTitle"/>
          </p:nvPr>
        </p:nvSpPr>
        <p:spPr>
          <a:xfrm>
            <a:off x="990600" y="1828800"/>
            <a:ext cx="7772400" cy="1143000"/>
          </a:xfrm>
        </p:spPr>
        <p:txBody>
          <a:bodyPr/>
          <a:lstStyle>
            <a:lvl1pPr>
              <a:defRPr/>
            </a:lvl1pPr>
          </a:lstStyle>
          <a:p>
            <a:r>
              <a:rPr lang="en-AU"/>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AU"/>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A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AU"/>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08BC1B31-D80B-4945-9881-22AD5814FDF3}" type="slidenum">
              <a:rPr lang="en-AU" altLang="en-US"/>
              <a:pPr>
                <a:defRPr/>
              </a:pPr>
              <a:t>‹#›</a:t>
            </a:fld>
            <a:endParaRPr lang="en-AU" altLang="en-US"/>
          </a:p>
        </p:txBody>
      </p:sp>
    </p:spTree>
    <p:extLst>
      <p:ext uri="{BB962C8B-B14F-4D97-AF65-F5344CB8AC3E}">
        <p14:creationId xmlns:p14="http://schemas.microsoft.com/office/powerpoint/2010/main" val="30279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ln/>
        </p:spPr>
        <p:txBody>
          <a:bodyPr/>
          <a:lstStyle>
            <a:lvl1pPr>
              <a:defRPr/>
            </a:lvl1pPr>
          </a:lstStyle>
          <a:p>
            <a:pPr>
              <a:defRPr/>
            </a:pPr>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24247AC1-7985-40B6-A701-33DF1756A130}" type="slidenum">
              <a:rPr lang="en-AU" altLang="en-US"/>
              <a:pPr>
                <a:defRPr/>
              </a:pPr>
              <a:t>‹#›</a:t>
            </a:fld>
            <a:endParaRPr lang="en-AU" altLang="en-US"/>
          </a:p>
        </p:txBody>
      </p:sp>
    </p:spTree>
    <p:extLst>
      <p:ext uri="{BB962C8B-B14F-4D97-AF65-F5344CB8AC3E}">
        <p14:creationId xmlns:p14="http://schemas.microsoft.com/office/powerpoint/2010/main" val="389739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ln/>
        </p:spPr>
        <p:txBody>
          <a:bodyPr/>
          <a:lstStyle>
            <a:lvl1pPr>
              <a:defRPr/>
            </a:lvl1pPr>
          </a:lstStyle>
          <a:p>
            <a:pPr>
              <a:defRPr/>
            </a:pPr>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7AD8838F-50F7-485A-B6D6-CE088809A6CD}" type="slidenum">
              <a:rPr lang="en-AU" altLang="en-US"/>
              <a:pPr>
                <a:defRPr/>
              </a:pPr>
              <a:t>‹#›</a:t>
            </a:fld>
            <a:endParaRPr lang="en-AU" altLang="en-US"/>
          </a:p>
        </p:txBody>
      </p:sp>
    </p:spTree>
    <p:extLst>
      <p:ext uri="{BB962C8B-B14F-4D97-AF65-F5344CB8AC3E}">
        <p14:creationId xmlns:p14="http://schemas.microsoft.com/office/powerpoint/2010/main" val="197550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NZ"/>
          </a:p>
        </p:txBody>
      </p:sp>
      <p:sp>
        <p:nvSpPr>
          <p:cNvPr id="3" name="Table Placeholder 2"/>
          <p:cNvSpPr>
            <a:spLocks noGrp="1"/>
          </p:cNvSpPr>
          <p:nvPr>
            <p:ph type="tbl" idx="1"/>
          </p:nvPr>
        </p:nvSpPr>
        <p:spPr>
          <a:xfrm>
            <a:off x="1182688" y="2017713"/>
            <a:ext cx="7772400" cy="4114800"/>
          </a:xfrm>
        </p:spPr>
        <p:txBody>
          <a:bodyPr/>
          <a:lstStyle/>
          <a:p>
            <a:pPr lvl="0"/>
            <a:endParaRPr lang="en-NZ"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439DC421-563E-403A-8C42-991E5BE2111F}" type="slidenum">
              <a:rPr lang="en-AU" altLang="en-US"/>
              <a:pPr>
                <a:defRPr/>
              </a:pPr>
              <a:t>‹#›</a:t>
            </a:fld>
            <a:endParaRPr lang="en-AU" altLang="en-US"/>
          </a:p>
        </p:txBody>
      </p:sp>
    </p:spTree>
    <p:extLst>
      <p:ext uri="{BB962C8B-B14F-4D97-AF65-F5344CB8AC3E}">
        <p14:creationId xmlns:p14="http://schemas.microsoft.com/office/powerpoint/2010/main" val="225707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00585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28486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0149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61558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44440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050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9138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ln/>
        </p:spPr>
        <p:txBody>
          <a:bodyPr/>
          <a:lstStyle>
            <a:lvl1pPr>
              <a:defRPr/>
            </a:lvl1pPr>
          </a:lstStyle>
          <a:p>
            <a:pPr>
              <a:defRPr/>
            </a:pPr>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8089BE33-2B57-4062-BE18-CD0271995315}" type="slidenum">
              <a:rPr lang="en-AU" altLang="en-US"/>
              <a:pPr>
                <a:defRPr/>
              </a:pPr>
              <a:t>‹#›</a:t>
            </a:fld>
            <a:endParaRPr lang="en-AU" altLang="en-US"/>
          </a:p>
        </p:txBody>
      </p:sp>
    </p:spTree>
    <p:extLst>
      <p:ext uri="{BB962C8B-B14F-4D97-AF65-F5344CB8AC3E}">
        <p14:creationId xmlns:p14="http://schemas.microsoft.com/office/powerpoint/2010/main" val="136892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772252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927680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307865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FA1F4FD-AE13-4883-A54D-123264EAC83C}" type="datetimeFigureOut">
              <a:rPr lang="en-NZ" smtClean="0">
                <a:solidFill>
                  <a:prstClr val="black">
                    <a:tint val="75000"/>
                  </a:prstClr>
                </a:solidFill>
              </a:rPr>
              <a:pPr/>
              <a:t>2/12/2016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AD89C19D-832B-4CC3-937D-863A0BB30C7F}"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137276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B8C2D4DB-8DFC-49DB-8715-02BD5245F37C}" type="datetimeFigureOut">
              <a:rPr lang="en-US"/>
              <a:pPr>
                <a:defRPr/>
              </a:pPr>
              <a:t>2/12/2016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35536396-D1A3-479E-ACA0-0C93E527961B}" type="slidenum">
              <a:rPr lang="en-NZ"/>
              <a:pPr>
                <a:defRPr/>
              </a:pPr>
              <a:t>‹#›</a:t>
            </a:fld>
            <a:endParaRPr lang="en-NZ"/>
          </a:p>
        </p:txBody>
      </p:sp>
    </p:spTree>
    <p:extLst>
      <p:ext uri="{BB962C8B-B14F-4D97-AF65-F5344CB8AC3E}">
        <p14:creationId xmlns:p14="http://schemas.microsoft.com/office/powerpoint/2010/main" val="293559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56EF5F98-6E5F-498F-9BF0-48C797245BD3}" type="datetimeFigureOut">
              <a:rPr lang="en-US"/>
              <a:pPr>
                <a:defRPr/>
              </a:pPr>
              <a:t>2/12/2016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3BEC6175-2A19-4601-9444-64CE21265A14}" type="slidenum">
              <a:rPr lang="en-NZ"/>
              <a:pPr>
                <a:defRPr/>
              </a:pPr>
              <a:t>‹#›</a:t>
            </a:fld>
            <a:endParaRPr lang="en-NZ"/>
          </a:p>
        </p:txBody>
      </p:sp>
    </p:spTree>
    <p:extLst>
      <p:ext uri="{BB962C8B-B14F-4D97-AF65-F5344CB8AC3E}">
        <p14:creationId xmlns:p14="http://schemas.microsoft.com/office/powerpoint/2010/main" val="66939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B2C-CAF1-4413-B885-0A1ABC239E96}" type="datetimeFigureOut">
              <a:rPr lang="en-US"/>
              <a:pPr>
                <a:defRPr/>
              </a:pPr>
              <a:t>2/12/2016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DD92ECE6-4B46-4FBE-973E-F11AFF8347E5}" type="slidenum">
              <a:rPr lang="en-NZ"/>
              <a:pPr>
                <a:defRPr/>
              </a:pPr>
              <a:t>‹#›</a:t>
            </a:fld>
            <a:endParaRPr lang="en-NZ"/>
          </a:p>
        </p:txBody>
      </p:sp>
    </p:spTree>
    <p:extLst>
      <p:ext uri="{BB962C8B-B14F-4D97-AF65-F5344CB8AC3E}">
        <p14:creationId xmlns:p14="http://schemas.microsoft.com/office/powerpoint/2010/main" val="677520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8C3EB86E-FE1F-4142-A867-967D19F7520E}" type="datetimeFigureOut">
              <a:rPr lang="en-US"/>
              <a:pPr>
                <a:defRPr/>
              </a:pPr>
              <a:t>2/12/2016</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4689A5B7-935C-446B-B447-FA24AB68EFAD}" type="slidenum">
              <a:rPr lang="en-NZ"/>
              <a:pPr>
                <a:defRPr/>
              </a:pPr>
              <a:t>‹#›</a:t>
            </a:fld>
            <a:endParaRPr lang="en-NZ"/>
          </a:p>
        </p:txBody>
      </p:sp>
    </p:spTree>
    <p:extLst>
      <p:ext uri="{BB962C8B-B14F-4D97-AF65-F5344CB8AC3E}">
        <p14:creationId xmlns:p14="http://schemas.microsoft.com/office/powerpoint/2010/main" val="2824688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33E2C4A7-8C85-4E0B-9384-ECF80ADA3E70}" type="datetimeFigureOut">
              <a:rPr lang="en-US"/>
              <a:pPr>
                <a:defRPr/>
              </a:pPr>
              <a:t>2/12/2016</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45DAE296-FBCF-40E9-8245-146585A923BE}" type="slidenum">
              <a:rPr lang="en-NZ"/>
              <a:pPr>
                <a:defRPr/>
              </a:pPr>
              <a:t>‹#›</a:t>
            </a:fld>
            <a:endParaRPr lang="en-NZ"/>
          </a:p>
        </p:txBody>
      </p:sp>
    </p:spTree>
    <p:extLst>
      <p:ext uri="{BB962C8B-B14F-4D97-AF65-F5344CB8AC3E}">
        <p14:creationId xmlns:p14="http://schemas.microsoft.com/office/powerpoint/2010/main" val="487121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986B48EA-2363-4E2C-BDE6-D265359F19F3}" type="datetimeFigureOut">
              <a:rPr lang="en-US"/>
              <a:pPr>
                <a:defRPr/>
              </a:pPr>
              <a:t>2/12/2016</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352351DE-30CE-4B7B-984A-A6CA92A0029F}" type="slidenum">
              <a:rPr lang="en-NZ"/>
              <a:pPr>
                <a:defRPr/>
              </a:pPr>
              <a:t>‹#›</a:t>
            </a:fld>
            <a:endParaRPr lang="en-NZ"/>
          </a:p>
        </p:txBody>
      </p:sp>
    </p:spTree>
    <p:extLst>
      <p:ext uri="{BB962C8B-B14F-4D97-AF65-F5344CB8AC3E}">
        <p14:creationId xmlns:p14="http://schemas.microsoft.com/office/powerpoint/2010/main" val="325356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F9BF9B6C-C853-499C-9722-3DF0AE367B58}" type="slidenum">
              <a:rPr lang="en-AU" altLang="en-US"/>
              <a:pPr>
                <a:defRPr/>
              </a:pPr>
              <a:t>‹#›</a:t>
            </a:fld>
            <a:endParaRPr lang="en-AU" altLang="en-US"/>
          </a:p>
        </p:txBody>
      </p:sp>
    </p:spTree>
    <p:extLst>
      <p:ext uri="{BB962C8B-B14F-4D97-AF65-F5344CB8AC3E}">
        <p14:creationId xmlns:p14="http://schemas.microsoft.com/office/powerpoint/2010/main" val="2271471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CA5853-A337-4A81-BE13-05545A983277}" type="datetimeFigureOut">
              <a:rPr lang="en-US"/>
              <a:pPr>
                <a:defRPr/>
              </a:pPr>
              <a:t>2/12/2016</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BB1BDB1D-03E2-44B5-A48F-489D0148D24B}" type="slidenum">
              <a:rPr lang="en-NZ"/>
              <a:pPr>
                <a:defRPr/>
              </a:pPr>
              <a:t>‹#›</a:t>
            </a:fld>
            <a:endParaRPr lang="en-NZ"/>
          </a:p>
        </p:txBody>
      </p:sp>
    </p:spTree>
    <p:extLst>
      <p:ext uri="{BB962C8B-B14F-4D97-AF65-F5344CB8AC3E}">
        <p14:creationId xmlns:p14="http://schemas.microsoft.com/office/powerpoint/2010/main" val="2934004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A50504-A99A-41E5-A23D-CF830D56D6AC}" type="datetimeFigureOut">
              <a:rPr lang="en-US"/>
              <a:pPr>
                <a:defRPr/>
              </a:pPr>
              <a:t>2/12/2016</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A7A32B75-16A7-450C-8D83-3B32DA3B8A30}" type="slidenum">
              <a:rPr lang="en-NZ"/>
              <a:pPr>
                <a:defRPr/>
              </a:pPr>
              <a:t>‹#›</a:t>
            </a:fld>
            <a:endParaRPr lang="en-NZ"/>
          </a:p>
        </p:txBody>
      </p:sp>
    </p:spTree>
    <p:extLst>
      <p:ext uri="{BB962C8B-B14F-4D97-AF65-F5344CB8AC3E}">
        <p14:creationId xmlns:p14="http://schemas.microsoft.com/office/powerpoint/2010/main" val="81691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D5DF93-8AD9-4B15-A4DE-78082B26A444}" type="datetimeFigureOut">
              <a:rPr lang="en-US"/>
              <a:pPr>
                <a:defRPr/>
              </a:pPr>
              <a:t>2/12/2016</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8568AE1-AB5B-41B1-8C95-0818ABD0F149}" type="slidenum">
              <a:rPr lang="en-NZ"/>
              <a:pPr>
                <a:defRPr/>
              </a:pPr>
              <a:t>‹#›</a:t>
            </a:fld>
            <a:endParaRPr lang="en-NZ"/>
          </a:p>
        </p:txBody>
      </p:sp>
    </p:spTree>
    <p:extLst>
      <p:ext uri="{BB962C8B-B14F-4D97-AF65-F5344CB8AC3E}">
        <p14:creationId xmlns:p14="http://schemas.microsoft.com/office/powerpoint/2010/main" val="755664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C607FC0F-4F96-476B-B391-C2A22AA80B2D}" type="datetimeFigureOut">
              <a:rPr lang="en-US"/>
              <a:pPr>
                <a:defRPr/>
              </a:pPr>
              <a:t>2/12/2016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1C6FF3BF-DFA2-4F68-B06F-E8F5020C7A2D}" type="slidenum">
              <a:rPr lang="en-NZ"/>
              <a:pPr>
                <a:defRPr/>
              </a:pPr>
              <a:t>‹#›</a:t>
            </a:fld>
            <a:endParaRPr lang="en-NZ"/>
          </a:p>
        </p:txBody>
      </p:sp>
    </p:spTree>
    <p:extLst>
      <p:ext uri="{BB962C8B-B14F-4D97-AF65-F5344CB8AC3E}">
        <p14:creationId xmlns:p14="http://schemas.microsoft.com/office/powerpoint/2010/main" val="3495101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0228F64B-D43D-4B19-9CD7-624A3B544F0B}" type="datetimeFigureOut">
              <a:rPr lang="en-US"/>
              <a:pPr>
                <a:defRPr/>
              </a:pPr>
              <a:t>2/12/2016</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BF652494-5C16-49BC-B3D2-CDCA2AFF6F1F}" type="slidenum">
              <a:rPr lang="en-NZ"/>
              <a:pPr>
                <a:defRPr/>
              </a:pPr>
              <a:t>‹#›</a:t>
            </a:fld>
            <a:endParaRPr lang="en-NZ"/>
          </a:p>
        </p:txBody>
      </p:sp>
    </p:spTree>
    <p:extLst>
      <p:ext uri="{BB962C8B-B14F-4D97-AF65-F5344CB8AC3E}">
        <p14:creationId xmlns:p14="http://schemas.microsoft.com/office/powerpoint/2010/main" val="198732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1"/>
          <p:cNvSpPr>
            <a:spLocks noGrp="1" noChangeArrowheads="1"/>
          </p:cNvSpPr>
          <p:nvPr>
            <p:ph type="dt" sz="half" idx="10"/>
          </p:nvPr>
        </p:nvSpPr>
        <p:spPr>
          <a:ln/>
        </p:spPr>
        <p:txBody>
          <a:bodyPr/>
          <a:lstStyle>
            <a:lvl1pPr>
              <a:defRPr/>
            </a:lvl1pPr>
          </a:lstStyle>
          <a:p>
            <a:pPr>
              <a:defRPr/>
            </a:pPr>
            <a:endParaRPr lang="en-AU"/>
          </a:p>
        </p:txBody>
      </p:sp>
      <p:sp>
        <p:nvSpPr>
          <p:cNvPr id="6" name="Rectangle 12"/>
          <p:cNvSpPr>
            <a:spLocks noGrp="1" noChangeArrowheads="1"/>
          </p:cNvSpPr>
          <p:nvPr>
            <p:ph type="ftr" sz="quarter" idx="11"/>
          </p:nvPr>
        </p:nvSpPr>
        <p:spPr>
          <a:ln/>
        </p:spPr>
        <p:txBody>
          <a:bodyPr/>
          <a:lstStyle>
            <a:lvl1pPr>
              <a:defRPr/>
            </a:lvl1pPr>
          </a:lstStyle>
          <a:p>
            <a:pPr>
              <a:defRPr/>
            </a:pPr>
            <a:endParaRPr lang="en-AU"/>
          </a:p>
        </p:txBody>
      </p:sp>
      <p:sp>
        <p:nvSpPr>
          <p:cNvPr id="7" name="Rectangle 13"/>
          <p:cNvSpPr>
            <a:spLocks noGrp="1" noChangeArrowheads="1"/>
          </p:cNvSpPr>
          <p:nvPr>
            <p:ph type="sldNum" sz="quarter" idx="12"/>
          </p:nvPr>
        </p:nvSpPr>
        <p:spPr>
          <a:ln/>
        </p:spPr>
        <p:txBody>
          <a:bodyPr/>
          <a:lstStyle>
            <a:lvl1pPr>
              <a:defRPr/>
            </a:lvl1pPr>
          </a:lstStyle>
          <a:p>
            <a:pPr>
              <a:defRPr/>
            </a:pPr>
            <a:fld id="{4C605D9D-B0F7-4309-8530-A5EC4D785591}" type="slidenum">
              <a:rPr lang="en-AU" altLang="en-US"/>
              <a:pPr>
                <a:defRPr/>
              </a:pPr>
              <a:t>‹#›</a:t>
            </a:fld>
            <a:endParaRPr lang="en-AU" altLang="en-US"/>
          </a:p>
        </p:txBody>
      </p:sp>
    </p:spTree>
    <p:extLst>
      <p:ext uri="{BB962C8B-B14F-4D97-AF65-F5344CB8AC3E}">
        <p14:creationId xmlns:p14="http://schemas.microsoft.com/office/powerpoint/2010/main" val="322532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1"/>
          <p:cNvSpPr>
            <a:spLocks noGrp="1" noChangeArrowheads="1"/>
          </p:cNvSpPr>
          <p:nvPr>
            <p:ph type="dt" sz="half" idx="10"/>
          </p:nvPr>
        </p:nvSpPr>
        <p:spPr>
          <a:ln/>
        </p:spPr>
        <p:txBody>
          <a:bodyPr/>
          <a:lstStyle>
            <a:lvl1pPr>
              <a:defRPr/>
            </a:lvl1pPr>
          </a:lstStyle>
          <a:p>
            <a:pPr>
              <a:defRPr/>
            </a:pPr>
            <a:endParaRPr lang="en-AU"/>
          </a:p>
        </p:txBody>
      </p:sp>
      <p:sp>
        <p:nvSpPr>
          <p:cNvPr id="8" name="Rectangle 12"/>
          <p:cNvSpPr>
            <a:spLocks noGrp="1" noChangeArrowheads="1"/>
          </p:cNvSpPr>
          <p:nvPr>
            <p:ph type="ftr" sz="quarter" idx="11"/>
          </p:nvPr>
        </p:nvSpPr>
        <p:spPr>
          <a:ln/>
        </p:spPr>
        <p:txBody>
          <a:bodyPr/>
          <a:lstStyle>
            <a:lvl1pPr>
              <a:defRPr/>
            </a:lvl1pPr>
          </a:lstStyle>
          <a:p>
            <a:pPr>
              <a:defRPr/>
            </a:pPr>
            <a:endParaRPr lang="en-AU"/>
          </a:p>
        </p:txBody>
      </p:sp>
      <p:sp>
        <p:nvSpPr>
          <p:cNvPr id="9" name="Rectangle 13"/>
          <p:cNvSpPr>
            <a:spLocks noGrp="1" noChangeArrowheads="1"/>
          </p:cNvSpPr>
          <p:nvPr>
            <p:ph type="sldNum" sz="quarter" idx="12"/>
          </p:nvPr>
        </p:nvSpPr>
        <p:spPr>
          <a:ln/>
        </p:spPr>
        <p:txBody>
          <a:bodyPr/>
          <a:lstStyle>
            <a:lvl1pPr>
              <a:defRPr/>
            </a:lvl1pPr>
          </a:lstStyle>
          <a:p>
            <a:pPr>
              <a:defRPr/>
            </a:pPr>
            <a:fld id="{016AD662-EBA7-4BEA-B753-083DFF5C307D}" type="slidenum">
              <a:rPr lang="en-AU" altLang="en-US"/>
              <a:pPr>
                <a:defRPr/>
              </a:pPr>
              <a:t>‹#›</a:t>
            </a:fld>
            <a:endParaRPr lang="en-AU" altLang="en-US"/>
          </a:p>
        </p:txBody>
      </p:sp>
    </p:spTree>
    <p:extLst>
      <p:ext uri="{BB962C8B-B14F-4D97-AF65-F5344CB8AC3E}">
        <p14:creationId xmlns:p14="http://schemas.microsoft.com/office/powerpoint/2010/main" val="19733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1"/>
          <p:cNvSpPr>
            <a:spLocks noGrp="1" noChangeArrowheads="1"/>
          </p:cNvSpPr>
          <p:nvPr>
            <p:ph type="dt" sz="half" idx="10"/>
          </p:nvPr>
        </p:nvSpPr>
        <p:spPr>
          <a:ln/>
        </p:spPr>
        <p:txBody>
          <a:bodyPr/>
          <a:lstStyle>
            <a:lvl1pPr>
              <a:defRPr/>
            </a:lvl1pPr>
          </a:lstStyle>
          <a:p>
            <a:pPr>
              <a:defRPr/>
            </a:pPr>
            <a:endParaRPr lang="en-AU"/>
          </a:p>
        </p:txBody>
      </p:sp>
      <p:sp>
        <p:nvSpPr>
          <p:cNvPr id="4" name="Rectangle 12"/>
          <p:cNvSpPr>
            <a:spLocks noGrp="1" noChangeArrowheads="1"/>
          </p:cNvSpPr>
          <p:nvPr>
            <p:ph type="ftr" sz="quarter" idx="11"/>
          </p:nvPr>
        </p:nvSpPr>
        <p:spPr>
          <a:ln/>
        </p:spPr>
        <p:txBody>
          <a:bodyPr/>
          <a:lstStyle>
            <a:lvl1pPr>
              <a:defRPr/>
            </a:lvl1pPr>
          </a:lstStyle>
          <a:p>
            <a:pPr>
              <a:defRPr/>
            </a:pPr>
            <a:endParaRPr lang="en-AU"/>
          </a:p>
        </p:txBody>
      </p:sp>
      <p:sp>
        <p:nvSpPr>
          <p:cNvPr id="5" name="Rectangle 13"/>
          <p:cNvSpPr>
            <a:spLocks noGrp="1" noChangeArrowheads="1"/>
          </p:cNvSpPr>
          <p:nvPr>
            <p:ph type="sldNum" sz="quarter" idx="12"/>
          </p:nvPr>
        </p:nvSpPr>
        <p:spPr>
          <a:ln/>
        </p:spPr>
        <p:txBody>
          <a:bodyPr/>
          <a:lstStyle>
            <a:lvl1pPr>
              <a:defRPr/>
            </a:lvl1pPr>
          </a:lstStyle>
          <a:p>
            <a:pPr>
              <a:defRPr/>
            </a:pPr>
            <a:fld id="{4697AEB0-821A-4CD8-B0F3-8B246BAE8FB9}" type="slidenum">
              <a:rPr lang="en-AU" altLang="en-US"/>
              <a:pPr>
                <a:defRPr/>
              </a:pPr>
              <a:t>‹#›</a:t>
            </a:fld>
            <a:endParaRPr lang="en-AU" altLang="en-US"/>
          </a:p>
        </p:txBody>
      </p:sp>
    </p:spTree>
    <p:extLst>
      <p:ext uri="{BB962C8B-B14F-4D97-AF65-F5344CB8AC3E}">
        <p14:creationId xmlns:p14="http://schemas.microsoft.com/office/powerpoint/2010/main" val="54959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AU"/>
          </a:p>
        </p:txBody>
      </p:sp>
      <p:sp>
        <p:nvSpPr>
          <p:cNvPr id="3" name="Rectangle 12"/>
          <p:cNvSpPr>
            <a:spLocks noGrp="1" noChangeArrowheads="1"/>
          </p:cNvSpPr>
          <p:nvPr>
            <p:ph type="ftr" sz="quarter" idx="11"/>
          </p:nvPr>
        </p:nvSpPr>
        <p:spPr>
          <a:ln/>
        </p:spPr>
        <p:txBody>
          <a:bodyPr/>
          <a:lstStyle>
            <a:lvl1pPr>
              <a:defRPr/>
            </a:lvl1pPr>
          </a:lstStyle>
          <a:p>
            <a:pPr>
              <a:defRPr/>
            </a:pPr>
            <a:endParaRPr lang="en-AU"/>
          </a:p>
        </p:txBody>
      </p:sp>
      <p:sp>
        <p:nvSpPr>
          <p:cNvPr id="4" name="Rectangle 13"/>
          <p:cNvSpPr>
            <a:spLocks noGrp="1" noChangeArrowheads="1"/>
          </p:cNvSpPr>
          <p:nvPr>
            <p:ph type="sldNum" sz="quarter" idx="12"/>
          </p:nvPr>
        </p:nvSpPr>
        <p:spPr>
          <a:ln/>
        </p:spPr>
        <p:txBody>
          <a:bodyPr/>
          <a:lstStyle>
            <a:lvl1pPr>
              <a:defRPr/>
            </a:lvl1pPr>
          </a:lstStyle>
          <a:p>
            <a:pPr>
              <a:defRPr/>
            </a:pPr>
            <a:fld id="{2D9E3809-33E9-4555-A3A9-7862C8BDC7BE}" type="slidenum">
              <a:rPr lang="en-AU" altLang="en-US"/>
              <a:pPr>
                <a:defRPr/>
              </a:pPr>
              <a:t>‹#›</a:t>
            </a:fld>
            <a:endParaRPr lang="en-AU" altLang="en-US"/>
          </a:p>
        </p:txBody>
      </p:sp>
    </p:spTree>
    <p:extLst>
      <p:ext uri="{BB962C8B-B14F-4D97-AF65-F5344CB8AC3E}">
        <p14:creationId xmlns:p14="http://schemas.microsoft.com/office/powerpoint/2010/main" val="394607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AU"/>
          </a:p>
        </p:txBody>
      </p:sp>
      <p:sp>
        <p:nvSpPr>
          <p:cNvPr id="6" name="Rectangle 12"/>
          <p:cNvSpPr>
            <a:spLocks noGrp="1" noChangeArrowheads="1"/>
          </p:cNvSpPr>
          <p:nvPr>
            <p:ph type="ftr" sz="quarter" idx="11"/>
          </p:nvPr>
        </p:nvSpPr>
        <p:spPr>
          <a:ln/>
        </p:spPr>
        <p:txBody>
          <a:bodyPr/>
          <a:lstStyle>
            <a:lvl1pPr>
              <a:defRPr/>
            </a:lvl1pPr>
          </a:lstStyle>
          <a:p>
            <a:pPr>
              <a:defRPr/>
            </a:pPr>
            <a:endParaRPr lang="en-AU"/>
          </a:p>
        </p:txBody>
      </p:sp>
      <p:sp>
        <p:nvSpPr>
          <p:cNvPr id="7" name="Rectangle 13"/>
          <p:cNvSpPr>
            <a:spLocks noGrp="1" noChangeArrowheads="1"/>
          </p:cNvSpPr>
          <p:nvPr>
            <p:ph type="sldNum" sz="quarter" idx="12"/>
          </p:nvPr>
        </p:nvSpPr>
        <p:spPr>
          <a:ln/>
        </p:spPr>
        <p:txBody>
          <a:bodyPr/>
          <a:lstStyle>
            <a:lvl1pPr>
              <a:defRPr/>
            </a:lvl1pPr>
          </a:lstStyle>
          <a:p>
            <a:pPr>
              <a:defRPr/>
            </a:pPr>
            <a:fld id="{E43F7667-CBC3-4AA1-A83F-E3785E545548}" type="slidenum">
              <a:rPr lang="en-AU" altLang="en-US"/>
              <a:pPr>
                <a:defRPr/>
              </a:pPr>
              <a:t>‹#›</a:t>
            </a:fld>
            <a:endParaRPr lang="en-AU" altLang="en-US"/>
          </a:p>
        </p:txBody>
      </p:sp>
    </p:spTree>
    <p:extLst>
      <p:ext uri="{BB962C8B-B14F-4D97-AF65-F5344CB8AC3E}">
        <p14:creationId xmlns:p14="http://schemas.microsoft.com/office/powerpoint/2010/main" val="283737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AU"/>
          </a:p>
        </p:txBody>
      </p:sp>
      <p:sp>
        <p:nvSpPr>
          <p:cNvPr id="6" name="Rectangle 12"/>
          <p:cNvSpPr>
            <a:spLocks noGrp="1" noChangeArrowheads="1"/>
          </p:cNvSpPr>
          <p:nvPr>
            <p:ph type="ftr" sz="quarter" idx="11"/>
          </p:nvPr>
        </p:nvSpPr>
        <p:spPr>
          <a:ln/>
        </p:spPr>
        <p:txBody>
          <a:bodyPr/>
          <a:lstStyle>
            <a:lvl1pPr>
              <a:defRPr/>
            </a:lvl1pPr>
          </a:lstStyle>
          <a:p>
            <a:pPr>
              <a:defRPr/>
            </a:pPr>
            <a:endParaRPr lang="en-AU"/>
          </a:p>
        </p:txBody>
      </p:sp>
      <p:sp>
        <p:nvSpPr>
          <p:cNvPr id="7" name="Rectangle 13"/>
          <p:cNvSpPr>
            <a:spLocks noGrp="1" noChangeArrowheads="1"/>
          </p:cNvSpPr>
          <p:nvPr>
            <p:ph type="sldNum" sz="quarter" idx="12"/>
          </p:nvPr>
        </p:nvSpPr>
        <p:spPr>
          <a:ln/>
        </p:spPr>
        <p:txBody>
          <a:bodyPr/>
          <a:lstStyle>
            <a:lvl1pPr>
              <a:defRPr/>
            </a:lvl1pPr>
          </a:lstStyle>
          <a:p>
            <a:pPr>
              <a:defRPr/>
            </a:pPr>
            <a:fld id="{C118773E-038A-40EF-941E-D2BC3D643D75}" type="slidenum">
              <a:rPr lang="en-AU" altLang="en-US"/>
              <a:pPr>
                <a:defRPr/>
              </a:pPr>
              <a:t>‹#›</a:t>
            </a:fld>
            <a:endParaRPr lang="en-AU" altLang="en-US"/>
          </a:p>
        </p:txBody>
      </p:sp>
    </p:spTree>
    <p:extLst>
      <p:ext uri="{BB962C8B-B14F-4D97-AF65-F5344CB8AC3E}">
        <p14:creationId xmlns:p14="http://schemas.microsoft.com/office/powerpoint/2010/main" val="391780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kumimoji="1" lang="en-US"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AU"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13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AU"/>
          </a:p>
        </p:txBody>
      </p:sp>
      <p:sp>
        <p:nvSpPr>
          <p:cNvPr id="513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AU"/>
          </a:p>
        </p:txBody>
      </p:sp>
      <p:sp>
        <p:nvSpPr>
          <p:cNvPr id="513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7FC264EC-7703-4459-A138-0D8E0DDF9F4D}"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754"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FA1F4FD-AE13-4883-A54D-123264EAC83C}" type="datetimeFigureOut">
              <a:rPr lang="en-NZ" smtClean="0">
                <a:solidFill>
                  <a:prstClr val="black">
                    <a:tint val="75000"/>
                  </a:prstClr>
                </a:solidFill>
                <a:latin typeface="Calibri"/>
              </a:rPr>
              <a:pPr eaLnBrk="1" fontAlgn="auto" hangingPunct="1">
                <a:spcBef>
                  <a:spcPts val="0"/>
                </a:spcBef>
                <a:spcAft>
                  <a:spcPts val="0"/>
                </a:spcAft>
              </a:pPr>
              <a:t>2/12/2016</a:t>
            </a:fld>
            <a:endParaRPr lang="en-NZ">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NZ">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D89C19D-832B-4CC3-937D-863A0BB30C7F}" type="slidenum">
              <a:rPr lang="en-NZ" smtClean="0">
                <a:solidFill>
                  <a:prstClr val="black">
                    <a:tint val="75000"/>
                  </a:prstClr>
                </a:solidFill>
                <a:latin typeface="Calibri"/>
              </a:rPr>
              <a:pPr eaLnBrk="1" fontAlgn="auto" hangingPunct="1">
                <a:spcBef>
                  <a:spcPts val="0"/>
                </a:spcBef>
                <a:spcAft>
                  <a:spcPts val="0"/>
                </a:spcAft>
              </a:pPr>
              <a:t>‹#›</a:t>
            </a:fld>
            <a:endParaRPr lang="en-NZ">
              <a:solidFill>
                <a:prstClr val="black">
                  <a:tint val="75000"/>
                </a:prstClr>
              </a:solidFill>
              <a:latin typeface="Calibri"/>
            </a:endParaRPr>
          </a:p>
        </p:txBody>
      </p:sp>
    </p:spTree>
    <p:extLst>
      <p:ext uri="{BB962C8B-B14F-4D97-AF65-F5344CB8AC3E}">
        <p14:creationId xmlns:p14="http://schemas.microsoft.com/office/powerpoint/2010/main" val="33766854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E8CAF71-711B-4A9D-A573-60DF33F9F865}" type="datetimeFigureOut">
              <a:rPr lang="en-US"/>
              <a:pPr>
                <a:defRPr/>
              </a:pPr>
              <a:t>2/12/2016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61FA764-A521-43AE-B747-99DBFAD6FF29}" type="slidenum">
              <a:rPr lang="en-NZ"/>
              <a:pPr>
                <a:defRPr/>
              </a:pPr>
              <a:t>‹#›</a:t>
            </a:fld>
            <a:endParaRPr lang="en-NZ"/>
          </a:p>
        </p:txBody>
      </p:sp>
    </p:spTree>
    <p:extLst>
      <p:ext uri="{BB962C8B-B14F-4D97-AF65-F5344CB8AC3E}">
        <p14:creationId xmlns:p14="http://schemas.microsoft.com/office/powerpoint/2010/main" val="123524373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www.profeco.gob.m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3568" y="2780928"/>
            <a:ext cx="8208962" cy="1143000"/>
          </a:xfrm>
        </p:spPr>
        <p:txBody>
          <a:bodyPr/>
          <a:lstStyle/>
          <a:p>
            <a:pPr algn="ctr" eaLnBrk="1" hangingPunct="1"/>
            <a:r>
              <a:rPr lang="en-US" altLang="en-US" sz="3800" b="1" dirty="0" smtClean="0">
                <a:latin typeface="Calibri" panose="020F0502020204030204" pitchFamily="34" charset="0"/>
                <a:cs typeface="Calibri" panose="020F0502020204030204" pitchFamily="34" charset="0"/>
              </a:rPr>
              <a:t>Quality, Quantity, and Price:</a:t>
            </a:r>
            <a:br>
              <a:rPr lang="en-US" altLang="en-US" sz="3800" b="1" dirty="0" smtClean="0">
                <a:latin typeface="Calibri" panose="020F0502020204030204" pitchFamily="34" charset="0"/>
                <a:cs typeface="Calibri" panose="020F0502020204030204" pitchFamily="34" charset="0"/>
              </a:rPr>
            </a:br>
            <a:r>
              <a:rPr lang="en-US" altLang="en-US" sz="3800" b="1" dirty="0" smtClean="0">
                <a:latin typeface="Calibri" panose="020F0502020204030204" pitchFamily="34" charset="0"/>
                <a:cs typeface="Calibri" panose="020F0502020204030204" pitchFamily="34" charset="0"/>
              </a:rPr>
              <a:t>Implications for Taxing Unhealthy Items</a:t>
            </a:r>
            <a:endParaRPr lang="en-AU" altLang="en-US" sz="3800" dirty="0" smtClean="0">
              <a:latin typeface="Calibri" panose="020F0502020204030204" pitchFamily="34" charset="0"/>
              <a:cs typeface="Calibri" panose="020F0502020204030204" pitchFamily="34" charset="0"/>
            </a:endParaRPr>
          </a:p>
        </p:txBody>
      </p:sp>
      <p:sp>
        <p:nvSpPr>
          <p:cNvPr id="5123" name="Rectangle 3"/>
          <p:cNvSpPr>
            <a:spLocks noGrp="1" noChangeArrowheads="1"/>
          </p:cNvSpPr>
          <p:nvPr>
            <p:ph type="subTitle" idx="1"/>
          </p:nvPr>
        </p:nvSpPr>
        <p:spPr>
          <a:xfrm>
            <a:off x="1300163" y="5805263"/>
            <a:ext cx="6400800" cy="600299"/>
          </a:xfrm>
        </p:spPr>
        <p:txBody>
          <a:bodyPr/>
          <a:lstStyle/>
          <a:p>
            <a:pPr eaLnBrk="1" hangingPunct="1"/>
            <a:r>
              <a:rPr lang="en-GB" altLang="en-US" sz="2400" dirty="0" smtClean="0">
                <a:latin typeface="Times New Roman" panose="02020603050405020304" pitchFamily="18" charset="0"/>
                <a:cs typeface="Times New Roman" panose="02020603050405020304" pitchFamily="18" charset="0"/>
              </a:rPr>
              <a:t>John Gibson, University of Waikato</a:t>
            </a:r>
            <a:endParaRPr lang="en-GB" altLang="en-US" sz="2400" dirty="0" smtClean="0">
              <a:latin typeface="CG Times" charset="0"/>
              <a:cs typeface="Times New Roman" panose="02020603050405020304" pitchFamily="18" charset="0"/>
            </a:endParaRPr>
          </a:p>
        </p:txBody>
      </p:sp>
      <p:sp>
        <p:nvSpPr>
          <p:cNvPr id="5124" name="TextBox 3"/>
          <p:cNvSpPr txBox="1">
            <a:spLocks noChangeArrowheads="1"/>
          </p:cNvSpPr>
          <p:nvPr/>
        </p:nvSpPr>
        <p:spPr bwMode="auto">
          <a:xfrm>
            <a:off x="1979613" y="260350"/>
            <a:ext cx="5040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NZ" altLang="en-US" sz="1800" dirty="0" smtClean="0"/>
              <a:t>Motu PPS </a:t>
            </a:r>
            <a:endParaRPr lang="en-NZ" altLang="en-US" sz="1800" dirty="0"/>
          </a:p>
          <a:p>
            <a:pPr algn="ctr" eaLnBrk="1" hangingPunct="1">
              <a:spcBef>
                <a:spcPct val="0"/>
              </a:spcBef>
              <a:buClrTx/>
              <a:buSzTx/>
              <a:buFontTx/>
              <a:buNone/>
            </a:pPr>
            <a:r>
              <a:rPr lang="en-NZ" altLang="en-US" sz="1800" dirty="0" smtClean="0"/>
              <a:t>Wellington</a:t>
            </a:r>
            <a:endParaRPr lang="en-NZ" altLang="en-US" sz="1800" dirty="0"/>
          </a:p>
          <a:p>
            <a:pPr algn="ctr" eaLnBrk="1" hangingPunct="1">
              <a:spcBef>
                <a:spcPct val="0"/>
              </a:spcBef>
              <a:buClrTx/>
              <a:buSzTx/>
              <a:buFontTx/>
              <a:buNone/>
            </a:pPr>
            <a:r>
              <a:rPr lang="en-NZ" altLang="en-US" sz="1800" dirty="0" smtClean="0"/>
              <a:t>December 1, 2016</a:t>
            </a:r>
            <a:endParaRPr lang="en-NZ"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46" y="0"/>
            <a:ext cx="8784976" cy="908720"/>
          </a:xfrm>
        </p:spPr>
        <p:txBody>
          <a:bodyPr/>
          <a:lstStyle/>
          <a:p>
            <a:pPr eaLnBrk="1" hangingPunct="1"/>
            <a:r>
              <a:rPr lang="en-GB" altLang="en-US" kern="1200" dirty="0" smtClean="0">
                <a:solidFill>
                  <a:schemeClr val="tx1"/>
                </a:solidFill>
              </a:rPr>
              <a:t>Within-group variation</a:t>
            </a:r>
            <a:endParaRPr lang="en-AU" altLang="en-US" kern="1200" dirty="0">
              <a:solidFill>
                <a:schemeClr val="tx1"/>
              </a:solidFill>
            </a:endParaRPr>
          </a:p>
        </p:txBody>
      </p:sp>
      <p:sp>
        <p:nvSpPr>
          <p:cNvPr id="3" name="Content Placeholder 2"/>
          <p:cNvSpPr>
            <a:spLocks noGrp="1"/>
          </p:cNvSpPr>
          <p:nvPr>
            <p:ph sz="half" idx="1"/>
          </p:nvPr>
        </p:nvSpPr>
        <p:spPr>
          <a:xfrm>
            <a:off x="299578" y="1156412"/>
            <a:ext cx="8376878" cy="4792867"/>
          </a:xfrm>
        </p:spPr>
        <p:txBody>
          <a:bodyPr/>
          <a:lstStyle/>
          <a:p>
            <a:r>
              <a:rPr lang="en-NZ" sz="2600" dirty="0" smtClean="0">
                <a:latin typeface="Calibri" panose="020F0502020204030204" pitchFamily="34" charset="0"/>
                <a:cs typeface="Calibri" panose="020F0502020204030204" pitchFamily="34" charset="0"/>
              </a:rPr>
              <a:t>Inside any store in NZ a far wider range of prices </a:t>
            </a:r>
            <a:r>
              <a:rPr lang="en-NZ" sz="2600" u="sng" dirty="0" smtClean="0">
                <a:latin typeface="Calibri" panose="020F0502020204030204" pitchFamily="34" charset="0"/>
                <a:cs typeface="Calibri" panose="020F0502020204030204" pitchFamily="34" charset="0"/>
              </a:rPr>
              <a:t>within</a:t>
            </a:r>
            <a:r>
              <a:rPr lang="en-NZ" sz="2600" dirty="0" smtClean="0">
                <a:latin typeface="Calibri" panose="020F0502020204030204" pitchFamily="34" charset="0"/>
                <a:cs typeface="Calibri" panose="020F0502020204030204" pitchFamily="34" charset="0"/>
              </a:rPr>
              <a:t> the fizzy drink group than over time or between regions </a:t>
            </a:r>
            <a:r>
              <a:rPr lang="en-NZ" sz="2600" dirty="0" smtClean="0">
                <a:latin typeface="Calibri" panose="020F0502020204030204" pitchFamily="34" charset="0"/>
                <a:cs typeface="Calibri" panose="020F0502020204030204" pitchFamily="34" charset="0"/>
                <a:sym typeface="Wingdings" panose="05000000000000000000" pitchFamily="2" charset="2"/>
              </a:rPr>
              <a:t> </a:t>
            </a:r>
            <a:r>
              <a:rPr lang="en-NZ" sz="2600" dirty="0" smtClean="0">
                <a:latin typeface="Calibri" panose="020F0502020204030204" pitchFamily="34" charset="0"/>
                <a:cs typeface="Calibri" panose="020F0502020204030204" pitchFamily="34" charset="0"/>
              </a:rPr>
              <a:t>offering great scope for quality substitution</a:t>
            </a:r>
          </a:p>
          <a:p>
            <a:r>
              <a:rPr lang="en-NZ" sz="2600" dirty="0" err="1" smtClean="0">
                <a:latin typeface="Calibri" panose="020F0502020204030204" pitchFamily="34" charset="0"/>
                <a:cs typeface="Calibri" panose="020F0502020204030204" pitchFamily="34" charset="0"/>
              </a:rPr>
              <a:t>e.g</a:t>
            </a:r>
            <a:r>
              <a:rPr lang="en-NZ" sz="2600" dirty="0" smtClean="0">
                <a:latin typeface="Calibri" panose="020F0502020204030204" pitchFamily="34" charset="0"/>
                <a:cs typeface="Calibri" panose="020F0502020204030204" pitchFamily="34" charset="0"/>
              </a:rPr>
              <a:t> New World Hillcrest (Hamilton) in mid-June, 2016</a:t>
            </a:r>
          </a:p>
          <a:p>
            <a:r>
              <a:rPr lang="en-NZ" sz="2600" dirty="0" smtClean="0">
                <a:latin typeface="Calibri" panose="020F0502020204030204" pitchFamily="34" charset="0"/>
                <a:cs typeface="Calibri" panose="020F0502020204030204" pitchFamily="34" charset="0"/>
              </a:rPr>
              <a:t>Highest price: $5.83 per litre </a:t>
            </a:r>
          </a:p>
          <a:p>
            <a:pPr lvl="1"/>
            <a:r>
              <a:rPr lang="en-NZ" sz="2200" dirty="0" smtClean="0">
                <a:latin typeface="Calibri" panose="020F0502020204030204" pitchFamily="34" charset="0"/>
                <a:cs typeface="Calibri" panose="020F0502020204030204" pitchFamily="34" charset="0"/>
              </a:rPr>
              <a:t>(4 pack, </a:t>
            </a:r>
            <a:r>
              <a:rPr lang="en-NZ" sz="2200" i="1" dirty="0" smtClean="0">
                <a:latin typeface="Calibri" panose="020F0502020204030204" pitchFamily="34" charset="0"/>
                <a:cs typeface="Calibri" panose="020F0502020204030204" pitchFamily="34" charset="0"/>
              </a:rPr>
              <a:t>Coke</a:t>
            </a:r>
            <a:r>
              <a:rPr lang="en-NZ" sz="2200" dirty="0" smtClean="0">
                <a:latin typeface="Calibri" panose="020F0502020204030204" pitchFamily="34" charset="0"/>
                <a:cs typeface="Calibri" panose="020F0502020204030204" pitchFamily="34" charset="0"/>
              </a:rPr>
              <a:t> zero 330ml) </a:t>
            </a:r>
          </a:p>
          <a:p>
            <a:r>
              <a:rPr lang="en-NZ" sz="2600" dirty="0" smtClean="0">
                <a:latin typeface="Calibri" panose="020F0502020204030204" pitchFamily="34" charset="0"/>
                <a:cs typeface="Calibri" panose="020F0502020204030204" pitchFamily="34" charset="0"/>
              </a:rPr>
              <a:t>Lowest price: $0.77/ per litre</a:t>
            </a:r>
          </a:p>
          <a:p>
            <a:pPr lvl="1"/>
            <a:r>
              <a:rPr lang="en-NZ" sz="2200" dirty="0" smtClean="0">
                <a:latin typeface="Calibri" panose="020F0502020204030204" pitchFamily="34" charset="0"/>
                <a:cs typeface="Calibri" panose="020F0502020204030204" pitchFamily="34" charset="0"/>
              </a:rPr>
              <a:t>(1.5 litre </a:t>
            </a:r>
            <a:r>
              <a:rPr lang="en-NZ" sz="2200" i="1" dirty="0" err="1" smtClean="0">
                <a:latin typeface="Calibri" panose="020F0502020204030204" pitchFamily="34" charset="0"/>
                <a:cs typeface="Calibri" panose="020F0502020204030204" pitchFamily="34" charset="0"/>
              </a:rPr>
              <a:t>Pams</a:t>
            </a:r>
            <a:r>
              <a:rPr lang="en-NZ" sz="2200" dirty="0" smtClean="0">
                <a:latin typeface="Calibri" panose="020F0502020204030204" pitchFamily="34" charset="0"/>
                <a:cs typeface="Calibri" panose="020F0502020204030204" pitchFamily="34" charset="0"/>
              </a:rPr>
              <a:t>)</a:t>
            </a:r>
          </a:p>
          <a:p>
            <a:r>
              <a:rPr lang="en-NZ" sz="2600" dirty="0" smtClean="0">
                <a:latin typeface="Calibri" panose="020F0502020204030204" pitchFamily="34" charset="0"/>
                <a:cs typeface="Calibri" panose="020F0502020204030204" pitchFamily="34" charset="0"/>
              </a:rPr>
              <a:t>Standard dev of $1.10 across the 40 varieties in store</a:t>
            </a:r>
            <a:endParaRPr lang="en-NZ" sz="2600" dirty="0" smtClean="0">
              <a:latin typeface="Calibri" panose="020F0502020204030204" pitchFamily="34" charset="0"/>
              <a:cs typeface="Calibri" panose="020F0502020204030204" pitchFamily="34" charset="0"/>
              <a:sym typeface="Symbol" panose="05050102010706020507" pitchFamily="18" charset="2"/>
            </a:endParaRPr>
          </a:p>
          <a:p>
            <a:pPr marL="0" indent="0">
              <a:buNone/>
            </a:pPr>
            <a:r>
              <a:rPr lang="en-NZ" sz="2600" dirty="0" smtClean="0">
                <a:latin typeface="Calibri" panose="020F0502020204030204" pitchFamily="34" charset="0"/>
                <a:cs typeface="Calibri" panose="020F0502020204030204" pitchFamily="34" charset="0"/>
                <a:sym typeface="Wingdings" panose="05000000000000000000" pitchFamily="2" charset="2"/>
              </a:rPr>
              <a:t> almost 10x as much within group-variability as cross-area variability (</a:t>
            </a:r>
            <a:r>
              <a:rPr lang="en-NZ" sz="2600" dirty="0" smtClean="0">
                <a:latin typeface="Calibri" panose="020F0502020204030204" pitchFamily="34" charset="0"/>
                <a:cs typeface="Calibri" panose="020F0502020204030204" pitchFamily="34" charset="0"/>
                <a:sym typeface="Symbol" panose="05050102010706020507" pitchFamily="18" charset="2"/>
              </a:rPr>
              <a:t></a:t>
            </a:r>
            <a:r>
              <a:rPr lang="en-NZ" sz="2600" dirty="0">
                <a:latin typeface="Calibri" panose="020F0502020204030204" pitchFamily="34" charset="0"/>
                <a:cs typeface="Calibri" panose="020F0502020204030204" pitchFamily="34" charset="0"/>
                <a:sym typeface="Symbol" panose="05050102010706020507" pitchFamily="18" charset="2"/>
              </a:rPr>
              <a:t>=0.12 at the time of the HES)</a:t>
            </a:r>
            <a:r>
              <a:rPr lang="en-NZ" sz="2600" dirty="0" smtClean="0">
                <a:latin typeface="Calibri" panose="020F0502020204030204" pitchFamily="34" charset="0"/>
                <a:cs typeface="Calibri" panose="020F0502020204030204" pitchFamily="34" charset="0"/>
                <a:sym typeface="Wingdings" panose="05000000000000000000" pitchFamily="2" charset="2"/>
              </a:rPr>
              <a:t> yet most analyses ignore the within-group variability (and quality choice)</a:t>
            </a:r>
            <a:endParaRPr lang="en-NZ" sz="2600" dirty="0">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6096" y="2924944"/>
            <a:ext cx="2954587" cy="1656184"/>
          </a:xfrm>
        </p:spPr>
      </p:pic>
    </p:spTree>
    <p:extLst>
      <p:ext uri="{BB962C8B-B14F-4D97-AF65-F5344CB8AC3E}">
        <p14:creationId xmlns:p14="http://schemas.microsoft.com/office/powerpoint/2010/main" val="2479584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115418"/>
            <a:ext cx="8856984" cy="1143000"/>
          </a:xfrm>
        </p:spPr>
        <p:txBody>
          <a:bodyPr/>
          <a:lstStyle/>
          <a:p>
            <a:pPr eaLnBrk="1" hangingPunct="1"/>
            <a:r>
              <a:rPr lang="en-AU" altLang="en-US" sz="4000" kern="1200" dirty="0" smtClean="0">
                <a:solidFill>
                  <a:schemeClr val="tx1"/>
                </a:solidFill>
              </a:rPr>
              <a:t>Huge within-group (quality) variation in prices, even within the same store</a:t>
            </a:r>
            <a:endParaRPr lang="en-AU" altLang="en-US" sz="4000" kern="1200" dirty="0">
              <a:solidFill>
                <a:schemeClr val="tx1"/>
              </a:solidFill>
            </a:endParaRPr>
          </a:p>
        </p:txBody>
      </p:sp>
      <p:cxnSp>
        <p:nvCxnSpPr>
          <p:cNvPr id="4" name="Elbow Connector 3"/>
          <p:cNvCxnSpPr/>
          <p:nvPr/>
        </p:nvCxnSpPr>
        <p:spPr bwMode="auto">
          <a:xfrm>
            <a:off x="1259632" y="1628800"/>
            <a:ext cx="7200800" cy="4248472"/>
          </a:xfrm>
          <a:prstGeom prst="bentConnector3">
            <a:avLst>
              <a:gd name="adj1" fmla="val 25"/>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8" name="TextBox 7"/>
          <p:cNvSpPr txBox="1"/>
          <p:nvPr/>
        </p:nvSpPr>
        <p:spPr>
          <a:xfrm>
            <a:off x="2771800" y="6132239"/>
            <a:ext cx="4824536" cy="461665"/>
          </a:xfrm>
          <a:prstGeom prst="rect">
            <a:avLst/>
          </a:prstGeom>
          <a:noFill/>
        </p:spPr>
        <p:txBody>
          <a:bodyPr wrap="square" rtlCol="0">
            <a:spAutoFit/>
          </a:bodyPr>
          <a:lstStyle/>
          <a:p>
            <a:r>
              <a:rPr lang="en-NZ" dirty="0" smtClean="0"/>
              <a:t>Higher Quality         Lower Quality</a:t>
            </a:r>
            <a:endParaRPr lang="en-NZ" dirty="0"/>
          </a:p>
        </p:txBody>
      </p:sp>
      <p:sp>
        <p:nvSpPr>
          <p:cNvPr id="9" name="Right Arrow 8"/>
          <p:cNvSpPr/>
          <p:nvPr/>
        </p:nvSpPr>
        <p:spPr bwMode="auto">
          <a:xfrm>
            <a:off x="7596336" y="6247654"/>
            <a:ext cx="792088" cy="230833"/>
          </a:xfrm>
          <a:prstGeom prst="rightArrow">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Tahoma" pitchFamily="34" charset="0"/>
            </a:endParaRPr>
          </a:p>
        </p:txBody>
      </p:sp>
      <p:sp>
        <p:nvSpPr>
          <p:cNvPr id="12" name="Right Arrow 11"/>
          <p:cNvSpPr/>
          <p:nvPr/>
        </p:nvSpPr>
        <p:spPr bwMode="auto">
          <a:xfrm rot="10800000">
            <a:off x="1763688" y="6247653"/>
            <a:ext cx="792088" cy="230833"/>
          </a:xfrm>
          <a:prstGeom prst="rightArrow">
            <a:avLst/>
          </a:prstGeom>
          <a:solidFill>
            <a:schemeClr val="tx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Tahoma" pitchFamily="34" charset="0"/>
            </a:endParaRPr>
          </a:p>
        </p:txBody>
      </p:sp>
      <p:sp>
        <p:nvSpPr>
          <p:cNvPr id="10" name="TextBox 9"/>
          <p:cNvSpPr txBox="1"/>
          <p:nvPr/>
        </p:nvSpPr>
        <p:spPr>
          <a:xfrm>
            <a:off x="539552" y="1772816"/>
            <a:ext cx="720080" cy="369332"/>
          </a:xfrm>
          <a:prstGeom prst="rect">
            <a:avLst/>
          </a:prstGeom>
          <a:noFill/>
        </p:spPr>
        <p:txBody>
          <a:bodyPr wrap="square" lIns="0" tIns="0" rIns="0" bIns="0" rtlCol="0">
            <a:spAutoFit/>
          </a:bodyPr>
          <a:lstStyle/>
          <a:p>
            <a:r>
              <a:rPr lang="en-NZ" dirty="0" smtClean="0">
                <a:latin typeface="Calibri" panose="020F0502020204030204" pitchFamily="34" charset="0"/>
                <a:cs typeface="Calibri" panose="020F0502020204030204" pitchFamily="34" charset="0"/>
              </a:rPr>
              <a:t>$5.83</a:t>
            </a:r>
            <a:endParaRPr lang="en-NZ" dirty="0">
              <a:latin typeface="Calibri" panose="020F0502020204030204" pitchFamily="34" charset="0"/>
              <a:cs typeface="Calibri" panose="020F0502020204030204" pitchFamily="34" charset="0"/>
            </a:endParaRPr>
          </a:p>
        </p:txBody>
      </p:sp>
      <p:sp>
        <p:nvSpPr>
          <p:cNvPr id="14" name="TextBox 13"/>
          <p:cNvSpPr txBox="1"/>
          <p:nvPr/>
        </p:nvSpPr>
        <p:spPr>
          <a:xfrm>
            <a:off x="539552" y="5450758"/>
            <a:ext cx="720080" cy="369332"/>
          </a:xfrm>
          <a:prstGeom prst="rect">
            <a:avLst/>
          </a:prstGeom>
          <a:noFill/>
        </p:spPr>
        <p:txBody>
          <a:bodyPr wrap="square" lIns="0" tIns="0" rIns="0" bIns="0" rtlCol="0">
            <a:spAutoFit/>
          </a:bodyPr>
          <a:lstStyle/>
          <a:p>
            <a:r>
              <a:rPr lang="en-NZ" dirty="0" smtClean="0">
                <a:latin typeface="Calibri" panose="020F0502020204030204" pitchFamily="34" charset="0"/>
                <a:cs typeface="Calibri" panose="020F0502020204030204" pitchFamily="34" charset="0"/>
              </a:rPr>
              <a:t>$0.77</a:t>
            </a:r>
            <a:endParaRPr lang="en-NZ" dirty="0">
              <a:latin typeface="Calibri" panose="020F0502020204030204" pitchFamily="34" charset="0"/>
              <a:cs typeface="Calibri" panose="020F0502020204030204" pitchFamily="34" charset="0"/>
            </a:endParaRPr>
          </a:p>
        </p:txBody>
      </p:sp>
      <p:sp>
        <p:nvSpPr>
          <p:cNvPr id="15" name="TextBox 14"/>
          <p:cNvSpPr txBox="1"/>
          <p:nvPr/>
        </p:nvSpPr>
        <p:spPr>
          <a:xfrm>
            <a:off x="539552" y="4567028"/>
            <a:ext cx="720080" cy="369332"/>
          </a:xfrm>
          <a:prstGeom prst="rect">
            <a:avLst/>
          </a:prstGeom>
          <a:noFill/>
        </p:spPr>
        <p:txBody>
          <a:bodyPr wrap="square" lIns="0" tIns="0" rIns="0" bIns="0" rtlCol="0">
            <a:spAutoFit/>
          </a:bodyPr>
          <a:lstStyle/>
          <a:p>
            <a:r>
              <a:rPr lang="en-NZ" dirty="0" smtClean="0">
                <a:latin typeface="Calibri" panose="020F0502020204030204" pitchFamily="34" charset="0"/>
                <a:cs typeface="Calibri" panose="020F0502020204030204" pitchFamily="34" charset="0"/>
              </a:rPr>
              <a:t>$1.81</a:t>
            </a:r>
            <a:endParaRPr lang="en-NZ" dirty="0">
              <a:latin typeface="Calibri" panose="020F0502020204030204" pitchFamily="34" charset="0"/>
              <a:cs typeface="Calibri" panose="020F0502020204030204" pitchFamily="34" charset="0"/>
            </a:endParaRPr>
          </a:p>
        </p:txBody>
      </p:sp>
      <p:sp>
        <p:nvSpPr>
          <p:cNvPr id="16" name="TextBox 15"/>
          <p:cNvSpPr txBox="1"/>
          <p:nvPr/>
        </p:nvSpPr>
        <p:spPr>
          <a:xfrm>
            <a:off x="547305" y="3762762"/>
            <a:ext cx="720080" cy="369332"/>
          </a:xfrm>
          <a:prstGeom prst="rect">
            <a:avLst/>
          </a:prstGeom>
          <a:noFill/>
        </p:spPr>
        <p:txBody>
          <a:bodyPr wrap="square" lIns="0" tIns="0" rIns="0" bIns="0" rtlCol="0">
            <a:spAutoFit/>
          </a:bodyPr>
          <a:lstStyle/>
          <a:p>
            <a:r>
              <a:rPr lang="en-NZ" dirty="0" smtClean="0">
                <a:latin typeface="Calibri" panose="020F0502020204030204" pitchFamily="34" charset="0"/>
                <a:cs typeface="Calibri" panose="020F0502020204030204" pitchFamily="34" charset="0"/>
              </a:rPr>
              <a:t>$2.81</a:t>
            </a:r>
            <a:endParaRPr lang="en-NZ" dirty="0">
              <a:latin typeface="Calibri" panose="020F0502020204030204" pitchFamily="34" charset="0"/>
              <a:cs typeface="Calibri" panose="020F0502020204030204" pitchFamily="34" charset="0"/>
            </a:endParaRPr>
          </a:p>
        </p:txBody>
      </p:sp>
      <p:sp>
        <p:nvSpPr>
          <p:cNvPr id="17" name="TextBox 16"/>
          <p:cNvSpPr txBox="1"/>
          <p:nvPr/>
        </p:nvSpPr>
        <p:spPr>
          <a:xfrm>
            <a:off x="539552" y="2830071"/>
            <a:ext cx="720080" cy="369332"/>
          </a:xfrm>
          <a:prstGeom prst="rect">
            <a:avLst/>
          </a:prstGeom>
          <a:noFill/>
        </p:spPr>
        <p:txBody>
          <a:bodyPr wrap="square" lIns="0" tIns="0" rIns="0" bIns="0" rtlCol="0">
            <a:spAutoFit/>
          </a:bodyPr>
          <a:lstStyle/>
          <a:p>
            <a:r>
              <a:rPr lang="en-NZ" dirty="0" smtClean="0">
                <a:latin typeface="Calibri" panose="020F0502020204030204" pitchFamily="34" charset="0"/>
                <a:cs typeface="Calibri" panose="020F0502020204030204" pitchFamily="34" charset="0"/>
              </a:rPr>
              <a:t>$4.33</a:t>
            </a:r>
            <a:endParaRPr lang="en-NZ" dirty="0">
              <a:latin typeface="Calibri" panose="020F0502020204030204" pitchFamily="34" charset="0"/>
              <a:cs typeface="Calibri" panose="020F0502020204030204" pitchFamily="34" charset="0"/>
            </a:endParaRPr>
          </a:p>
        </p:txBody>
      </p:sp>
      <p:sp>
        <p:nvSpPr>
          <p:cNvPr id="18" name="TextBox 17"/>
          <p:cNvSpPr txBox="1"/>
          <p:nvPr/>
        </p:nvSpPr>
        <p:spPr>
          <a:xfrm rot="16200000">
            <a:off x="-355902" y="3287551"/>
            <a:ext cx="1296144" cy="369332"/>
          </a:xfrm>
          <a:prstGeom prst="rect">
            <a:avLst/>
          </a:prstGeom>
          <a:noFill/>
        </p:spPr>
        <p:txBody>
          <a:bodyPr wrap="square" lIns="0" tIns="0" rIns="0" bIns="0" rtlCol="0">
            <a:spAutoFit/>
          </a:bodyPr>
          <a:lstStyle/>
          <a:p>
            <a:r>
              <a:rPr lang="en-NZ" dirty="0" smtClean="0">
                <a:latin typeface="Calibri" panose="020F0502020204030204" pitchFamily="34" charset="0"/>
                <a:cs typeface="Calibri" panose="020F0502020204030204" pitchFamily="34" charset="0"/>
              </a:rPr>
              <a:t>$ per litre</a:t>
            </a:r>
            <a:endParaRPr lang="en-NZ" dirty="0">
              <a:latin typeface="Calibri" panose="020F0502020204030204" pitchFamily="34" charset="0"/>
              <a:cs typeface="Calibri" panose="020F0502020204030204" pitchFamily="34" charset="0"/>
            </a:endParaRPr>
          </a:p>
        </p:txBody>
      </p:sp>
      <p:cxnSp>
        <p:nvCxnSpPr>
          <p:cNvPr id="13" name="Straight Connector 12"/>
          <p:cNvCxnSpPr/>
          <p:nvPr/>
        </p:nvCxnSpPr>
        <p:spPr bwMode="auto">
          <a:xfrm>
            <a:off x="1763688" y="1957482"/>
            <a:ext cx="5976664" cy="3677942"/>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2750" t="16401" r="29000" b="20600"/>
          <a:stretch/>
        </p:blipFill>
        <p:spPr>
          <a:xfrm rot="5400000">
            <a:off x="1310756" y="1463892"/>
            <a:ext cx="1216099" cy="841914"/>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0100" t="43000" r="53150" b="13601"/>
          <a:stretch/>
        </p:blipFill>
        <p:spPr>
          <a:xfrm rot="5400000">
            <a:off x="2557439" y="2484478"/>
            <a:ext cx="1240414" cy="1060517"/>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21651" t="3801" r="43700" b="6602"/>
          <a:stretch/>
        </p:blipFill>
        <p:spPr>
          <a:xfrm rot="5400000">
            <a:off x="4459694" y="2755109"/>
            <a:ext cx="1072734" cy="2080454"/>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50418" r="31100" b="23400"/>
          <a:stretch/>
        </p:blipFill>
        <p:spPr>
          <a:xfrm rot="5400000">
            <a:off x="7090008" y="4664853"/>
            <a:ext cx="1887034" cy="537805"/>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5350" t="13600" r="26900" b="31800"/>
          <a:stretch/>
        </p:blipFill>
        <p:spPr>
          <a:xfrm rot="5400000">
            <a:off x="5990610" y="4018825"/>
            <a:ext cx="1654648" cy="117329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8744" y="404664"/>
            <a:ext cx="8856984" cy="1143000"/>
          </a:xfrm>
        </p:spPr>
        <p:txBody>
          <a:bodyPr/>
          <a:lstStyle/>
          <a:p>
            <a:pPr eaLnBrk="1" hangingPunct="1"/>
            <a:r>
              <a:rPr lang="en-AU" altLang="en-US" kern="1200" dirty="0" smtClean="0">
                <a:solidFill>
                  <a:schemeClr val="tx1"/>
                </a:solidFill>
                <a:latin typeface="Calibri" panose="020F0502020204030204" pitchFamily="34" charset="0"/>
              </a:rPr>
              <a:t>Not much better for studies where spatial price variation is greater</a:t>
            </a:r>
            <a:endParaRPr lang="en-AU" altLang="en-US" kern="1200" dirty="0">
              <a:solidFill>
                <a:schemeClr val="tx1"/>
              </a:solidFill>
              <a:latin typeface="Calibri" panose="020F0502020204030204" pitchFamily="34" charset="0"/>
            </a:endParaRPr>
          </a:p>
        </p:txBody>
      </p:sp>
      <p:sp>
        <p:nvSpPr>
          <p:cNvPr id="6147" name="Rectangle 3"/>
          <p:cNvSpPr>
            <a:spLocks noGrp="1" noChangeArrowheads="1"/>
          </p:cNvSpPr>
          <p:nvPr>
            <p:ph type="body" idx="1"/>
          </p:nvPr>
        </p:nvSpPr>
        <p:spPr>
          <a:xfrm>
            <a:off x="323144" y="1772816"/>
            <a:ext cx="8568184" cy="4535958"/>
          </a:xfrm>
        </p:spPr>
        <p:txBody>
          <a:bodyPr/>
          <a:lstStyle/>
          <a:p>
            <a:pPr eaLnBrk="1" hangingPunct="1"/>
            <a:r>
              <a:rPr lang="en-GB" altLang="en-US" sz="2800" dirty="0" smtClean="0">
                <a:latin typeface="Calibri" panose="020F0502020204030204" pitchFamily="34" charset="0"/>
                <a:cs typeface="Calibri" panose="020F0502020204030204" pitchFamily="34" charset="0"/>
              </a:rPr>
              <a:t>Middle income countries like Mexico have SSB prices in dearest cities that are at most 60% above the cheapest</a:t>
            </a:r>
          </a:p>
          <a:p>
            <a:pPr lvl="1" eaLnBrk="1" hangingPunct="1"/>
            <a:r>
              <a:rPr lang="en-GB" altLang="en-US" sz="2400" dirty="0" smtClean="0">
                <a:latin typeface="Calibri" panose="020F0502020204030204" pitchFamily="34" charset="0"/>
                <a:cs typeface="Calibri" panose="020F0502020204030204" pitchFamily="34" charset="0"/>
              </a:rPr>
              <a:t>Based on price surveys in </a:t>
            </a:r>
          </a:p>
          <a:p>
            <a:pPr marL="457200" lvl="1" indent="0" eaLnBrk="1" hangingPunct="1">
              <a:spcBef>
                <a:spcPts val="0"/>
              </a:spcBef>
              <a:buNone/>
            </a:pPr>
            <a:r>
              <a:rPr lang="en-GB" altLang="en-US" sz="2400" dirty="0" smtClean="0">
                <a:latin typeface="Calibri" panose="020F0502020204030204" pitchFamily="34" charset="0"/>
                <a:cs typeface="Calibri" panose="020F0502020204030204" pitchFamily="34" charset="0"/>
              </a:rPr>
              <a:t>30 cities (</a:t>
            </a:r>
            <a:r>
              <a:rPr lang="en-GB" altLang="en-US" sz="2400" dirty="0" smtClean="0">
                <a:latin typeface="Calibri" panose="020F0502020204030204" pitchFamily="34" charset="0"/>
                <a:cs typeface="Calibri" panose="020F0502020204030204" pitchFamily="34" charset="0"/>
                <a:hlinkClick r:id="rId2"/>
              </a:rPr>
              <a:t>www.profeco.gob.mx</a:t>
            </a:r>
            <a:r>
              <a:rPr lang="en-GB" altLang="en-US" sz="2400" dirty="0" smtClean="0">
                <a:latin typeface="Calibri" panose="020F0502020204030204" pitchFamily="34" charset="0"/>
                <a:cs typeface="Calibri" panose="020F0502020204030204" pitchFamily="34" charset="0"/>
              </a:rPr>
              <a:t>)</a:t>
            </a:r>
          </a:p>
          <a:p>
            <a:pPr lvl="1" eaLnBrk="1" hangingPunct="1"/>
            <a:r>
              <a:rPr lang="en-GB" altLang="en-US" sz="2400" dirty="0" smtClean="0">
                <a:latin typeface="Calibri" panose="020F0502020204030204" pitchFamily="34" charset="0"/>
                <a:cs typeface="Calibri" panose="020F0502020204030204" pitchFamily="34" charset="0"/>
              </a:rPr>
              <a:t>The peso/litre tax from 1/14 </a:t>
            </a:r>
          </a:p>
          <a:p>
            <a:pPr marL="457200" lvl="1" indent="0" eaLnBrk="1" hangingPunct="1">
              <a:spcBef>
                <a:spcPts val="0"/>
              </a:spcBef>
              <a:buNone/>
            </a:pPr>
            <a:r>
              <a:rPr lang="en-GB" altLang="en-US" sz="2400" dirty="0" smtClean="0">
                <a:latin typeface="Calibri" panose="020F0502020204030204" pitchFamily="34" charset="0"/>
                <a:cs typeface="Calibri" panose="020F0502020204030204" pitchFamily="34" charset="0"/>
              </a:rPr>
              <a:t>added some temporal variation</a:t>
            </a:r>
          </a:p>
          <a:p>
            <a:pPr marL="457200" lvl="1" indent="0" eaLnBrk="1" hangingPunct="1">
              <a:spcBef>
                <a:spcPts val="0"/>
              </a:spcBef>
              <a:buNone/>
            </a:pPr>
            <a:r>
              <a:rPr lang="en-GB" altLang="en-US" sz="2400" dirty="0">
                <a:latin typeface="Calibri" panose="020F0502020204030204" pitchFamily="34" charset="0"/>
                <a:cs typeface="Calibri" panose="020F0502020204030204" pitchFamily="34" charset="0"/>
              </a:rPr>
              <a:t>b</a:t>
            </a:r>
            <a:r>
              <a:rPr lang="en-GB" altLang="en-US" sz="2400" dirty="0" smtClean="0">
                <a:latin typeface="Calibri" panose="020F0502020204030204" pitchFamily="34" charset="0"/>
                <a:cs typeface="Calibri" panose="020F0502020204030204" pitchFamily="34" charset="0"/>
              </a:rPr>
              <a:t>ut also altered relative prices</a:t>
            </a:r>
          </a:p>
          <a:p>
            <a:pPr marL="457200" lvl="1" indent="0" eaLnBrk="1" hangingPunct="1">
              <a:spcBef>
                <a:spcPts val="0"/>
              </a:spcBef>
              <a:buNone/>
            </a:pPr>
            <a:endParaRPr lang="en-GB" altLang="en-US" sz="1800" dirty="0" smtClean="0">
              <a:latin typeface="Calibri" panose="020F0502020204030204" pitchFamily="34" charset="0"/>
              <a:cs typeface="Calibri" panose="020F0502020204030204" pitchFamily="34" charset="0"/>
            </a:endParaRPr>
          </a:p>
          <a:p>
            <a:pPr eaLnBrk="1" hangingPunct="1"/>
            <a:r>
              <a:rPr lang="en-GB" altLang="en-US" sz="2800" dirty="0" smtClean="0">
                <a:latin typeface="Calibri" panose="020F0502020204030204" pitchFamily="34" charset="0"/>
                <a:cs typeface="Calibri" panose="020F0502020204030204" pitchFamily="34" charset="0"/>
              </a:rPr>
              <a:t>Low income countries like Vietnam, PNG and Solomon Islands, dearest-to-cheapest areas for SSBs of </a:t>
            </a:r>
            <a:r>
              <a:rPr lang="en-GB" altLang="en-US" sz="2800" dirty="0" smtClean="0">
                <a:latin typeface="Calibri" panose="020F0502020204030204" pitchFamily="34" charset="0"/>
                <a:cs typeface="Calibri" panose="020F0502020204030204" pitchFamily="34" charset="0"/>
                <a:sym typeface="Symbol" panose="05050102010706020507" pitchFamily="18" charset="2"/>
              </a:rPr>
              <a:t></a:t>
            </a:r>
            <a:r>
              <a:rPr lang="en-GB" altLang="en-US" sz="2800" dirty="0" smtClean="0">
                <a:latin typeface="Calibri" panose="020F0502020204030204" pitchFamily="34" charset="0"/>
                <a:cs typeface="Calibri" panose="020F0502020204030204" pitchFamily="34" charset="0"/>
              </a:rPr>
              <a:t>2:1</a:t>
            </a:r>
          </a:p>
          <a:p>
            <a:pPr lvl="1" eaLnBrk="1" hangingPunct="1"/>
            <a:r>
              <a:rPr lang="en-GB" altLang="en-US" sz="2400" dirty="0" smtClean="0">
                <a:latin typeface="Calibri" panose="020F0502020204030204" pitchFamily="34" charset="0"/>
                <a:cs typeface="Calibri" panose="020F0502020204030204" pitchFamily="34" charset="0"/>
              </a:rPr>
              <a:t>Thus even in these more favourable settings for spatial price variation, up to 5x as much within-group variation ignored</a:t>
            </a:r>
          </a:p>
        </p:txBody>
      </p:sp>
      <p:pic>
        <p:nvPicPr>
          <p:cNvPr id="5" name="Picture"/>
          <p:cNvPicPr/>
          <p:nvPr/>
        </p:nvPicPr>
        <p:blipFill>
          <a:blip r:embed="rId3"/>
          <a:stretch>
            <a:fillRect/>
          </a:stretch>
        </p:blipFill>
        <p:spPr bwMode="auto">
          <a:xfrm>
            <a:off x="5076056" y="2708920"/>
            <a:ext cx="3601070" cy="2339206"/>
          </a:xfrm>
          <a:prstGeom prst="rect">
            <a:avLst/>
          </a:prstGeom>
          <a:noFill/>
          <a:ln w="9525">
            <a:noFill/>
            <a:miter lim="800000"/>
            <a:headEnd/>
            <a:tailEnd/>
          </a:ln>
        </p:spPr>
      </p:pic>
    </p:spTree>
    <p:extLst>
      <p:ext uri="{BB962C8B-B14F-4D97-AF65-F5344CB8AC3E}">
        <p14:creationId xmlns:p14="http://schemas.microsoft.com/office/powerpoint/2010/main" val="108670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8744" y="404664"/>
            <a:ext cx="8856984" cy="1143000"/>
          </a:xfrm>
        </p:spPr>
        <p:txBody>
          <a:bodyPr/>
          <a:lstStyle/>
          <a:p>
            <a:pPr eaLnBrk="1" hangingPunct="1"/>
            <a:r>
              <a:rPr lang="en-GB" altLang="en-US" kern="1200" dirty="0">
                <a:solidFill>
                  <a:schemeClr val="tx1"/>
                </a:solidFill>
                <a:latin typeface="Calibri" panose="020F0502020204030204" pitchFamily="34" charset="0"/>
              </a:rPr>
              <a:t>I</a:t>
            </a:r>
            <a:r>
              <a:rPr lang="en-GB" altLang="en-US" kern="1200" dirty="0" smtClean="0">
                <a:solidFill>
                  <a:schemeClr val="tx1"/>
                </a:solidFill>
                <a:latin typeface="Calibri" panose="020F0502020204030204" pitchFamily="34" charset="0"/>
              </a:rPr>
              <a:t>deal approach to get unbiased quantity responses to price changes</a:t>
            </a:r>
            <a:endParaRPr lang="en-AU" altLang="en-US" kern="1200" dirty="0">
              <a:solidFill>
                <a:schemeClr val="tx1"/>
              </a:solidFill>
              <a:latin typeface="Calibri" panose="020F0502020204030204" pitchFamily="34" charset="0"/>
            </a:endParaRPr>
          </a:p>
        </p:txBody>
      </p:sp>
      <p:sp>
        <p:nvSpPr>
          <p:cNvPr id="6147" name="Rectangle 3"/>
          <p:cNvSpPr>
            <a:spLocks noGrp="1" noChangeArrowheads="1"/>
          </p:cNvSpPr>
          <p:nvPr>
            <p:ph type="body" idx="1"/>
          </p:nvPr>
        </p:nvSpPr>
        <p:spPr>
          <a:xfrm>
            <a:off x="323144" y="1772816"/>
            <a:ext cx="8568184" cy="4535958"/>
          </a:xfrm>
        </p:spPr>
        <p:txBody>
          <a:bodyPr/>
          <a:lstStyle/>
          <a:p>
            <a:pPr eaLnBrk="1" hangingPunct="1"/>
            <a:r>
              <a:rPr lang="en-GB" altLang="en-US" sz="2800" dirty="0" smtClean="0">
                <a:latin typeface="Calibri" panose="020F0502020204030204" pitchFamily="34" charset="0"/>
                <a:cs typeface="Calibri" panose="020F0502020204030204" pitchFamily="34" charset="0"/>
              </a:rPr>
              <a:t>Since within-group quality substitution and between group quantity substitution are both valid consumer responses, we need an equation for each choice</a:t>
            </a:r>
          </a:p>
          <a:p>
            <a:pPr eaLnBrk="1" hangingPunct="1"/>
            <a:r>
              <a:rPr lang="en-GB" altLang="en-US" sz="2800" dirty="0" smtClean="0">
                <a:latin typeface="Calibri" panose="020F0502020204030204" pitchFamily="34" charset="0"/>
                <a:cs typeface="Calibri" panose="020F0502020204030204" pitchFamily="34" charset="0"/>
              </a:rPr>
              <a:t>A valid proxy for consumer quality choice is the unit value (group expenditure over group price)</a:t>
            </a:r>
          </a:p>
          <a:p>
            <a:pPr lvl="1" eaLnBrk="1" hangingPunct="1"/>
            <a:r>
              <a:rPr lang="en-GB" altLang="en-US" sz="2400" dirty="0" smtClean="0">
                <a:latin typeface="Calibri" panose="020F0502020204030204" pitchFamily="34" charset="0"/>
                <a:cs typeface="Calibri" panose="020F0502020204030204" pitchFamily="34" charset="0"/>
              </a:rPr>
              <a:t>Shows where on the within-group quality gradient the consumer locates (and the price level they face)</a:t>
            </a:r>
          </a:p>
          <a:p>
            <a:pPr eaLnBrk="1" hangingPunct="1"/>
            <a:r>
              <a:rPr lang="en-GB" altLang="en-US" sz="2800" dirty="0">
                <a:latin typeface="Calibri" panose="020F0502020204030204" pitchFamily="34" charset="0"/>
                <a:cs typeface="Calibri" panose="020F0502020204030204" pitchFamily="34" charset="0"/>
              </a:rPr>
              <a:t>Quantity responses </a:t>
            </a:r>
            <a:r>
              <a:rPr lang="en-GB" altLang="en-US" sz="2800" dirty="0" smtClean="0">
                <a:latin typeface="Calibri" panose="020F0502020204030204" pitchFamily="34" charset="0"/>
                <a:cs typeface="Calibri" panose="020F0502020204030204" pitchFamily="34" charset="0"/>
              </a:rPr>
              <a:t>to price changes can </a:t>
            </a:r>
            <a:r>
              <a:rPr lang="en-GB" altLang="en-US" sz="2800" dirty="0">
                <a:latin typeface="Calibri" panose="020F0502020204030204" pitchFamily="34" charset="0"/>
                <a:cs typeface="Calibri" panose="020F0502020204030204" pitchFamily="34" charset="0"/>
              </a:rPr>
              <a:t>then be derived from the budget share </a:t>
            </a:r>
            <a:r>
              <a:rPr lang="en-GB" altLang="en-US" sz="2800" dirty="0" smtClean="0">
                <a:latin typeface="Calibri" panose="020F0502020204030204" pitchFamily="34" charset="0"/>
                <a:cs typeface="Calibri" panose="020F0502020204030204" pitchFamily="34" charset="0"/>
              </a:rPr>
              <a:t>equation</a:t>
            </a:r>
          </a:p>
          <a:p>
            <a:pPr marL="457200" lvl="1" indent="0" eaLnBrk="1" hangingPunct="1">
              <a:buNone/>
            </a:pPr>
            <a:r>
              <a:rPr lang="en-GB" altLang="en-US" dirty="0" smtClean="0">
                <a:latin typeface="Calibri" panose="020F0502020204030204" pitchFamily="34" charset="0"/>
                <a:cs typeface="Calibri" panose="020F0502020204030204" pitchFamily="34" charset="0"/>
                <a:sym typeface="Wingdings" panose="05000000000000000000" pitchFamily="2" charset="2"/>
              </a:rPr>
              <a:t> Need budget shares, unit values, and market prices</a:t>
            </a:r>
            <a:endParaRPr lang="en-GB"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2099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847584" cy="1143000"/>
          </a:xfrm>
        </p:spPr>
        <p:txBody>
          <a:bodyPr/>
          <a:lstStyle/>
          <a:p>
            <a:r>
              <a:rPr lang="en-NZ" sz="4000" kern="1200" dirty="0" smtClean="0">
                <a:solidFill>
                  <a:schemeClr val="tx1"/>
                </a:solidFill>
                <a:latin typeface="Calibri" panose="020F0502020204030204" pitchFamily="34" charset="0"/>
              </a:rPr>
              <a:t>Results for 45 food and drink items from Vietnam surveys with the required data </a:t>
            </a:r>
            <a:endParaRPr lang="en-NZ" sz="4000" kern="1200" dirty="0">
              <a:solidFill>
                <a:schemeClr val="tx1"/>
              </a:solidFill>
              <a:latin typeface="Calibri" panose="020F050202020403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001689951"/>
              </p:ext>
            </p:extLst>
          </p:nvPr>
        </p:nvGraphicFramePr>
        <p:xfrm>
          <a:off x="395536" y="1628800"/>
          <a:ext cx="4597152" cy="489654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4911280" y="1369435"/>
            <a:ext cx="4043808" cy="4905671"/>
          </a:xfrm>
        </p:spPr>
        <p:txBody>
          <a:bodyPr/>
          <a:lstStyle/>
          <a:p>
            <a:pPr marL="0" indent="0">
              <a:buNone/>
            </a:pPr>
            <a:r>
              <a:rPr lang="en-NZ" dirty="0" smtClean="0">
                <a:latin typeface="Calibri" panose="020F0502020204030204" pitchFamily="34" charset="0"/>
              </a:rPr>
              <a:t>Quantity demand seems much more price elastic if within-group quality response wrongly treated as a quantity response</a:t>
            </a:r>
          </a:p>
          <a:p>
            <a:pPr marL="0" indent="0">
              <a:buNone/>
            </a:pPr>
            <a:endParaRPr lang="en-NZ" dirty="0">
              <a:latin typeface="Calibri" panose="020F0502020204030204" pitchFamily="34" charset="0"/>
            </a:endParaRPr>
          </a:p>
          <a:p>
            <a:pPr marL="0" indent="0">
              <a:buNone/>
            </a:pPr>
            <a:r>
              <a:rPr lang="en-NZ" dirty="0" smtClean="0">
                <a:latin typeface="Calibri" panose="020F0502020204030204" pitchFamily="34" charset="0"/>
              </a:rPr>
              <a:t>If no restriction placed on within-group quality response, own-price elasticity of quantity demand for median item is just -0.14 (c.f. -0.75)</a:t>
            </a:r>
            <a:endParaRPr lang="en-NZ" dirty="0">
              <a:latin typeface="Calibri" panose="020F0502020204030204" pitchFamily="34" charset="0"/>
            </a:endParaRPr>
          </a:p>
        </p:txBody>
      </p:sp>
    </p:spTree>
    <p:extLst>
      <p:ext uri="{BB962C8B-B14F-4D97-AF65-F5344CB8AC3E}">
        <p14:creationId xmlns:p14="http://schemas.microsoft.com/office/powerpoint/2010/main" val="259905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0"/>
            <a:ext cx="8856984" cy="1143000"/>
          </a:xfrm>
        </p:spPr>
        <p:txBody>
          <a:bodyPr>
            <a:noAutofit/>
          </a:bodyPr>
          <a:lstStyle/>
          <a:p>
            <a:pPr eaLnBrk="1" hangingPunct="1"/>
            <a:r>
              <a:rPr lang="en-GB" altLang="en-US" sz="3800" dirty="0" smtClean="0">
                <a:latin typeface="Calibri" panose="020F0502020204030204" pitchFamily="34" charset="0"/>
                <a:cs typeface="Calibri" panose="020F0502020204030204" pitchFamily="34" charset="0"/>
              </a:rPr>
              <a:t>Few estimates </a:t>
            </a:r>
            <a:r>
              <a:rPr lang="en-GB" altLang="en-US" sz="3800" dirty="0">
                <a:latin typeface="Calibri" panose="020F0502020204030204" pitchFamily="34" charset="0"/>
                <a:cs typeface="Calibri" panose="020F0502020204030204" pitchFamily="34" charset="0"/>
              </a:rPr>
              <a:t>u</a:t>
            </a:r>
            <a:r>
              <a:rPr lang="en-GB" altLang="en-US" sz="3800" dirty="0" smtClean="0">
                <a:latin typeface="Calibri" panose="020F0502020204030204" pitchFamily="34" charset="0"/>
                <a:cs typeface="Calibri" panose="020F0502020204030204" pitchFamily="34" charset="0"/>
              </a:rPr>
              <a:t>se the correct 2-equation approach to quantity and quality </a:t>
            </a:r>
            <a:endParaRPr lang="en-AU" altLang="en-US" sz="3800" dirty="0" smtClean="0">
              <a:latin typeface="Calibri" panose="020F0502020204030204" pitchFamily="34" charset="0"/>
              <a:cs typeface="Calibri" panose="020F0502020204030204" pitchFamily="34" charset="0"/>
            </a:endParaRPr>
          </a:p>
        </p:txBody>
      </p:sp>
      <p:sp>
        <p:nvSpPr>
          <p:cNvPr id="6147" name="Rectangle 3"/>
          <p:cNvSpPr>
            <a:spLocks noGrp="1" noChangeArrowheads="1"/>
          </p:cNvSpPr>
          <p:nvPr>
            <p:ph type="body" idx="1"/>
          </p:nvPr>
        </p:nvSpPr>
        <p:spPr>
          <a:xfrm>
            <a:off x="323912" y="1268760"/>
            <a:ext cx="8424167" cy="5589240"/>
          </a:xfrm>
        </p:spPr>
        <p:txBody>
          <a:bodyPr>
            <a:normAutofit fontScale="85000" lnSpcReduction="10000"/>
          </a:bodyPr>
          <a:lstStyle/>
          <a:p>
            <a:pPr eaLnBrk="1" hangingPunct="1">
              <a:lnSpc>
                <a:spcPct val="110000"/>
              </a:lnSpc>
              <a:spcBef>
                <a:spcPts val="900"/>
              </a:spcBef>
            </a:pPr>
            <a:r>
              <a:rPr lang="en-GB" altLang="en-US" sz="3100" dirty="0" smtClean="0">
                <a:latin typeface="Calibri" panose="020F0502020204030204" pitchFamily="34" charset="0"/>
                <a:cs typeface="Calibri" panose="020F0502020204030204" pitchFamily="34" charset="0"/>
              </a:rPr>
              <a:t>Most household surveys lack matched price surveys that are spatially and commodity-wise disaggregated</a:t>
            </a:r>
          </a:p>
          <a:p>
            <a:pPr eaLnBrk="1" hangingPunct="1">
              <a:lnSpc>
                <a:spcPct val="110000"/>
              </a:lnSpc>
              <a:spcBef>
                <a:spcPts val="900"/>
              </a:spcBef>
            </a:pPr>
            <a:r>
              <a:rPr lang="en-GB" altLang="en-US" sz="3100" dirty="0" smtClean="0">
                <a:latin typeface="Calibri" panose="020F0502020204030204" pitchFamily="34" charset="0"/>
                <a:cs typeface="Calibri" panose="020F0502020204030204" pitchFamily="34" charset="0"/>
              </a:rPr>
              <a:t>Even if survey data are matched to an external price survey (e.g. for CPI) most analyses wrongly use a single-equation framework that ignores quality responses</a:t>
            </a:r>
          </a:p>
          <a:p>
            <a:pPr lvl="1">
              <a:lnSpc>
                <a:spcPct val="110000"/>
              </a:lnSpc>
              <a:spcBef>
                <a:spcPts val="900"/>
              </a:spcBef>
            </a:pPr>
            <a:r>
              <a:rPr lang="en-GB" altLang="en-US" sz="2600" dirty="0" smtClean="0">
                <a:latin typeface="Calibri" panose="020F0502020204030204" pitchFamily="34" charset="0"/>
                <a:cs typeface="Calibri" panose="020F0502020204030204" pitchFamily="34" charset="0"/>
              </a:rPr>
              <a:t>Bias from single equation framework is irrespective of whether prices are measured using price surveys or using unit values</a:t>
            </a:r>
          </a:p>
          <a:p>
            <a:pPr eaLnBrk="1" hangingPunct="1">
              <a:lnSpc>
                <a:spcPct val="110000"/>
              </a:lnSpc>
              <a:spcBef>
                <a:spcPts val="900"/>
              </a:spcBef>
            </a:pPr>
            <a:r>
              <a:rPr lang="en-GB" altLang="en-US" sz="2800" dirty="0" smtClean="0">
                <a:latin typeface="Calibri" panose="020F0502020204030204" pitchFamily="34" charset="0"/>
                <a:cs typeface="Calibri" panose="020F0502020204030204" pitchFamily="34" charset="0"/>
              </a:rPr>
              <a:t>Published evidence for correct 2-equation models is just from Indonesia (</a:t>
            </a:r>
            <a:r>
              <a:rPr lang="en-GB" altLang="en-US" sz="2800" dirty="0" err="1" smtClean="0">
                <a:latin typeface="Calibri" panose="020F0502020204030204" pitchFamily="34" charset="0"/>
                <a:cs typeface="Calibri" panose="020F0502020204030204" pitchFamily="34" charset="0"/>
              </a:rPr>
              <a:t>McKelvey</a:t>
            </a:r>
            <a:r>
              <a:rPr lang="en-GB" altLang="en-US" sz="2800" dirty="0" smtClean="0">
                <a:latin typeface="Calibri" panose="020F0502020204030204" pitchFamily="34" charset="0"/>
                <a:cs typeface="Calibri" panose="020F0502020204030204" pitchFamily="34" charset="0"/>
              </a:rPr>
              <a:t>, 2011) and Vietnam (Gibson/Kim, 2013)</a:t>
            </a:r>
          </a:p>
          <a:p>
            <a:pPr lvl="1" eaLnBrk="1" hangingPunct="1">
              <a:lnSpc>
                <a:spcPct val="110000"/>
              </a:lnSpc>
              <a:spcBef>
                <a:spcPts val="900"/>
              </a:spcBef>
            </a:pPr>
            <a:r>
              <a:rPr lang="en-GB" altLang="en-US" sz="2600" dirty="0" smtClean="0">
                <a:latin typeface="Calibri" panose="020F0502020204030204" pitchFamily="34" charset="0"/>
                <a:cs typeface="Calibri" panose="020F0502020204030204" pitchFamily="34" charset="0"/>
              </a:rPr>
              <a:t>Both studies show that the “standard price method” that ignores within-group quality substitution leads to greatly exaggerated estimates of how quantity demand responds to own-price</a:t>
            </a:r>
          </a:p>
        </p:txBody>
      </p:sp>
    </p:spTree>
    <p:extLst>
      <p:ext uri="{BB962C8B-B14F-4D97-AF65-F5344CB8AC3E}">
        <p14:creationId xmlns:p14="http://schemas.microsoft.com/office/powerpoint/2010/main" val="485209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512" y="214660"/>
            <a:ext cx="8713663" cy="1143000"/>
          </a:xfrm>
        </p:spPr>
        <p:txBody>
          <a:bodyPr>
            <a:normAutofit fontScale="90000"/>
          </a:bodyPr>
          <a:lstStyle/>
          <a:p>
            <a:pPr eaLnBrk="1" hangingPunct="1"/>
            <a:r>
              <a:rPr lang="en-GB" altLang="en-US" dirty="0" smtClean="0"/>
              <a:t>Formal structure: </a:t>
            </a:r>
            <a:r>
              <a:rPr lang="en-GB" altLang="en-US" dirty="0"/>
              <a:t> </a:t>
            </a:r>
            <a:r>
              <a:rPr lang="en-GB" altLang="en-US" sz="3600" dirty="0" smtClean="0"/>
              <a:t>Budget Share (</a:t>
            </a:r>
            <a:r>
              <a:rPr lang="en-GB" altLang="en-US" sz="3600" i="1" dirty="0" err="1" smtClean="0"/>
              <a:t>w</a:t>
            </a:r>
            <a:r>
              <a:rPr lang="en-GB" altLang="en-US" sz="3600" i="1" baseline="-25000" dirty="0" err="1" smtClean="0"/>
              <a:t>Gi</a:t>
            </a:r>
            <a:r>
              <a:rPr lang="en-GB" altLang="en-US" sz="3600" dirty="0" smtClean="0"/>
              <a:t>) and   Unit Value (</a:t>
            </a:r>
            <a:r>
              <a:rPr lang="en-GB" altLang="en-US" sz="3600" i="1" dirty="0" err="1" smtClean="0"/>
              <a:t>v</a:t>
            </a:r>
            <a:r>
              <a:rPr lang="en-GB" altLang="en-US" sz="3600" i="1" baseline="-25000" dirty="0" err="1" smtClean="0"/>
              <a:t>Gi</a:t>
            </a:r>
            <a:r>
              <a:rPr lang="en-GB" altLang="en-US" sz="3600" dirty="0" smtClean="0"/>
              <a:t> to proxy quality) equations</a:t>
            </a:r>
            <a:endParaRPr lang="en-AU" altLang="en-US" dirty="0" smtClean="0"/>
          </a:p>
        </p:txBody>
      </p:sp>
      <p:sp>
        <p:nvSpPr>
          <p:cNvPr id="14339" name="Rectangle 9"/>
          <p:cNvSpPr>
            <a:spLocks noChangeArrowheads="1"/>
          </p:cNvSpPr>
          <p:nvPr/>
        </p:nvSpPr>
        <p:spPr bwMode="auto">
          <a:xfrm>
            <a:off x="266223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graphicFrame>
        <p:nvGraphicFramePr>
          <p:cNvPr id="14340" name="Object 2"/>
          <p:cNvGraphicFramePr>
            <a:graphicFrameLocks noChangeAspect="1"/>
          </p:cNvGraphicFramePr>
          <p:nvPr>
            <p:extLst>
              <p:ext uri="{D42A27DB-BD31-4B8C-83A1-F6EECF244321}">
                <p14:modId xmlns:p14="http://schemas.microsoft.com/office/powerpoint/2010/main" val="1795498942"/>
              </p:ext>
            </p:extLst>
          </p:nvPr>
        </p:nvGraphicFramePr>
        <p:xfrm>
          <a:off x="646111" y="1461914"/>
          <a:ext cx="7564438" cy="1096963"/>
        </p:xfrm>
        <a:graphic>
          <a:graphicData uri="http://schemas.openxmlformats.org/presentationml/2006/ole">
            <mc:AlternateContent xmlns:mc="http://schemas.openxmlformats.org/markup-compatibility/2006">
              <mc:Choice xmlns:v="urn:schemas-microsoft-com:vml" Requires="v">
                <p:oleObj spid="_x0000_s32292" name="Equation" r:id="rId3" imgW="2959100" imgH="431800" progId="Equation.3">
                  <p:embed/>
                </p:oleObj>
              </mc:Choice>
              <mc:Fallback>
                <p:oleObj name="Equation" r:id="rId3" imgW="29591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1" y="1461914"/>
                        <a:ext cx="75644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1" name="Rectangle 11"/>
          <p:cNvSpPr>
            <a:spLocks noChangeArrowheads="1"/>
          </p:cNvSpPr>
          <p:nvPr/>
        </p:nvSpPr>
        <p:spPr bwMode="auto">
          <a:xfrm>
            <a:off x="28622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graphicFrame>
        <p:nvGraphicFramePr>
          <p:cNvPr id="14342" name="Object 3"/>
          <p:cNvGraphicFramePr>
            <a:graphicFrameLocks noChangeAspect="1"/>
          </p:cNvGraphicFramePr>
          <p:nvPr>
            <p:extLst>
              <p:ext uri="{D42A27DB-BD31-4B8C-83A1-F6EECF244321}">
                <p14:modId xmlns:p14="http://schemas.microsoft.com/office/powerpoint/2010/main" val="3776084052"/>
              </p:ext>
            </p:extLst>
          </p:nvPr>
        </p:nvGraphicFramePr>
        <p:xfrm>
          <a:off x="250823" y="2727014"/>
          <a:ext cx="8355013" cy="1527174"/>
        </p:xfrm>
        <a:graphic>
          <a:graphicData uri="http://schemas.openxmlformats.org/presentationml/2006/ole">
            <mc:AlternateContent xmlns:mc="http://schemas.openxmlformats.org/markup-compatibility/2006">
              <mc:Choice xmlns:v="urn:schemas-microsoft-com:vml" Requires="v">
                <p:oleObj spid="_x0000_s32293" name="Equation" r:id="rId5" imgW="3060700" imgH="660400" progId="Equation.3">
                  <p:embed/>
                </p:oleObj>
              </mc:Choice>
              <mc:Fallback>
                <p:oleObj name="Equation" r:id="rId5" imgW="30607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3" y="2727014"/>
                        <a:ext cx="8355013" cy="1527174"/>
                      </a:xfrm>
                      <a:prstGeom prst="rect">
                        <a:avLst/>
                      </a:prstGeom>
                      <a:noFill/>
                      <a:ln>
                        <a:noFill/>
                      </a:ln>
                      <a:extLst/>
                    </p:spPr>
                  </p:pic>
                </p:oleObj>
              </mc:Fallback>
            </mc:AlternateContent>
          </a:graphicData>
        </a:graphic>
      </p:graphicFrame>
      <p:sp>
        <p:nvSpPr>
          <p:cNvPr id="14343" name="TextBox 9"/>
          <p:cNvSpPr txBox="1">
            <a:spLocks noChangeArrowheads="1"/>
          </p:cNvSpPr>
          <p:nvPr/>
        </p:nvSpPr>
        <p:spPr bwMode="auto">
          <a:xfrm>
            <a:off x="287337" y="4244162"/>
            <a:ext cx="856932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NZ" altLang="en-US" sz="2600" dirty="0" smtClean="0">
                <a:latin typeface="+mj-lt"/>
              </a:rPr>
              <a:t>If wrongly </a:t>
            </a:r>
            <a:r>
              <a:rPr lang="en-NZ" altLang="en-US" sz="2600" dirty="0">
                <a:latin typeface="+mj-lt"/>
              </a:rPr>
              <a:t>ignore quality effects, only </a:t>
            </a:r>
            <a:r>
              <a:rPr lang="en-NZ" altLang="en-US" sz="2600" dirty="0" smtClean="0">
                <a:latin typeface="+mj-lt"/>
              </a:rPr>
              <a:t>1</a:t>
            </a:r>
            <a:r>
              <a:rPr lang="en-NZ" altLang="en-US" sz="2600" baseline="30000" dirty="0" smtClean="0">
                <a:latin typeface="+mj-lt"/>
              </a:rPr>
              <a:t>st</a:t>
            </a:r>
            <a:r>
              <a:rPr lang="en-NZ" altLang="en-US" sz="2600" dirty="0" smtClean="0">
                <a:latin typeface="+mj-lt"/>
              </a:rPr>
              <a:t> equation is used, </a:t>
            </a:r>
            <a:r>
              <a:rPr lang="en-NZ" altLang="en-US" sz="2600" dirty="0">
                <a:latin typeface="+mj-lt"/>
              </a:rPr>
              <a:t>with </a:t>
            </a:r>
            <a:r>
              <a:rPr lang="en-NZ" altLang="en-US" sz="2600" dirty="0" smtClean="0">
                <a:latin typeface="+mj-lt"/>
              </a:rPr>
              <a:t>price elasticity </a:t>
            </a:r>
            <a:r>
              <a:rPr lang="en-NZ" altLang="en-US" sz="2600" dirty="0">
                <a:latin typeface="+mj-lt"/>
              </a:rPr>
              <a:t>formula:                                 </a:t>
            </a:r>
            <a:endParaRPr lang="en-NZ" altLang="en-US" sz="2600" dirty="0" smtClean="0">
              <a:latin typeface="+mj-lt"/>
            </a:endParaRPr>
          </a:p>
          <a:p>
            <a:pPr eaLnBrk="1" hangingPunct="1">
              <a:spcBef>
                <a:spcPts val="0"/>
              </a:spcBef>
              <a:buClrTx/>
              <a:buSzTx/>
              <a:buFontTx/>
              <a:buNone/>
            </a:pPr>
            <a:endParaRPr lang="en-NZ" altLang="en-US" sz="4800" dirty="0" smtClean="0">
              <a:latin typeface="+mj-lt"/>
            </a:endParaRPr>
          </a:p>
          <a:p>
            <a:pPr eaLnBrk="1" hangingPunct="1">
              <a:spcBef>
                <a:spcPts val="0"/>
              </a:spcBef>
              <a:buClrTx/>
              <a:buSzTx/>
              <a:buFontTx/>
              <a:buNone/>
            </a:pPr>
            <a:r>
              <a:rPr lang="en-NZ" altLang="en-US" sz="2600" dirty="0" smtClean="0">
                <a:latin typeface="+mj-lt"/>
              </a:rPr>
              <a:t>This implicitly </a:t>
            </a:r>
            <a:r>
              <a:rPr lang="en-NZ" altLang="en-US" sz="2600" dirty="0">
                <a:latin typeface="+mj-lt"/>
              </a:rPr>
              <a:t>assumes </a:t>
            </a:r>
            <a:r>
              <a:rPr lang="en-NZ" altLang="en-US" sz="2600" dirty="0" smtClean="0">
                <a:latin typeface="+mj-lt"/>
              </a:rPr>
              <a:t>that all </a:t>
            </a:r>
            <a:r>
              <a:rPr lang="en-NZ" altLang="en-US" sz="2600" dirty="0">
                <a:latin typeface="+mj-lt"/>
              </a:rPr>
              <a:t>adjustment is on the quantity margin and none </a:t>
            </a:r>
            <a:r>
              <a:rPr lang="en-NZ" altLang="en-US" sz="2600" dirty="0" smtClean="0">
                <a:latin typeface="+mj-lt"/>
              </a:rPr>
              <a:t>is on </a:t>
            </a:r>
            <a:r>
              <a:rPr lang="en-NZ" altLang="en-US" sz="2600" dirty="0">
                <a:latin typeface="+mj-lt"/>
              </a:rPr>
              <a:t>the quality </a:t>
            </a:r>
            <a:r>
              <a:rPr lang="en-NZ" altLang="en-US" sz="2600" dirty="0" smtClean="0">
                <a:latin typeface="+mj-lt"/>
              </a:rPr>
              <a:t>margin</a:t>
            </a:r>
            <a:endParaRPr lang="en-NZ" altLang="en-US" sz="2600" dirty="0">
              <a:latin typeface="+mj-lt"/>
            </a:endParaRPr>
          </a:p>
        </p:txBody>
      </p:sp>
      <p:sp>
        <p:nvSpPr>
          <p:cNvPr id="14344"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graphicFrame>
        <p:nvGraphicFramePr>
          <p:cNvPr id="14345" name="Object 4"/>
          <p:cNvGraphicFramePr>
            <a:graphicFrameLocks noChangeAspect="1"/>
          </p:cNvGraphicFramePr>
          <p:nvPr>
            <p:extLst>
              <p:ext uri="{D42A27DB-BD31-4B8C-83A1-F6EECF244321}">
                <p14:modId xmlns:p14="http://schemas.microsoft.com/office/powerpoint/2010/main" val="2678858448"/>
              </p:ext>
            </p:extLst>
          </p:nvPr>
        </p:nvGraphicFramePr>
        <p:xfrm>
          <a:off x="3923928" y="4665902"/>
          <a:ext cx="3614698" cy="563438"/>
        </p:xfrm>
        <a:graphic>
          <a:graphicData uri="http://schemas.openxmlformats.org/presentationml/2006/ole">
            <mc:AlternateContent xmlns:mc="http://schemas.openxmlformats.org/markup-compatibility/2006">
              <mc:Choice xmlns:v="urn:schemas-microsoft-com:vml" Requires="v">
                <p:oleObj spid="_x0000_s32294" r:id="rId7" imgW="1727200" imgH="330200" progId="Equation.3">
                  <p:embed/>
                </p:oleObj>
              </mc:Choice>
              <mc:Fallback>
                <p:oleObj r:id="rId7" imgW="1727200" imgH="33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4665902"/>
                        <a:ext cx="3614698" cy="563438"/>
                      </a:xfrm>
                      <a:prstGeom prst="rect">
                        <a:avLst/>
                      </a:prstGeom>
                      <a:noFill/>
                      <a:ln>
                        <a:noFill/>
                      </a:ln>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62071679"/>
              </p:ext>
            </p:extLst>
          </p:nvPr>
        </p:nvGraphicFramePr>
        <p:xfrm>
          <a:off x="2365375" y="5303838"/>
          <a:ext cx="3578225" cy="301625"/>
        </p:xfrm>
        <a:graphic>
          <a:graphicData uri="http://schemas.openxmlformats.org/presentationml/2006/ole">
            <mc:AlternateContent xmlns:mc="http://schemas.openxmlformats.org/markup-compatibility/2006">
              <mc:Choice xmlns:v="urn:schemas-microsoft-com:vml" Requires="v">
                <p:oleObj spid="_x0000_s32295" name="Equation" r:id="rId9" imgW="3022560" imgH="253800" progId="Equation.3">
                  <p:embed/>
                </p:oleObj>
              </mc:Choice>
              <mc:Fallback>
                <p:oleObj name="Equation" r:id="rId9" imgW="3022560" imgH="253800" progId="Equation.3">
                  <p:embed/>
                  <p:pic>
                    <p:nvPicPr>
                      <p:cNvPr id="0" name=""/>
                      <p:cNvPicPr/>
                      <p:nvPr/>
                    </p:nvPicPr>
                    <p:blipFill>
                      <a:blip r:embed="rId10"/>
                      <a:stretch>
                        <a:fillRect/>
                      </a:stretch>
                    </p:blipFill>
                    <p:spPr>
                      <a:xfrm>
                        <a:off x="2365375" y="5303838"/>
                        <a:ext cx="3578225" cy="301625"/>
                      </a:xfrm>
                      <a:prstGeom prst="rect">
                        <a:avLst/>
                      </a:prstGeom>
                    </p:spPr>
                  </p:pic>
                </p:oleObj>
              </mc:Fallback>
            </mc:AlternateContent>
          </a:graphicData>
        </a:graphic>
      </p:graphicFrame>
    </p:spTree>
    <p:extLst>
      <p:ext uri="{BB962C8B-B14F-4D97-AF65-F5344CB8AC3E}">
        <p14:creationId xmlns:p14="http://schemas.microsoft.com/office/powerpoint/2010/main" val="3417888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0492" y="387351"/>
            <a:ext cx="8259762" cy="1143000"/>
          </a:xfrm>
        </p:spPr>
        <p:txBody>
          <a:bodyPr>
            <a:noAutofit/>
          </a:bodyPr>
          <a:lstStyle/>
          <a:p>
            <a:pPr eaLnBrk="1" hangingPunct="1"/>
            <a:r>
              <a:rPr lang="en-GB" altLang="en-US" sz="3600" dirty="0" smtClean="0"/>
              <a:t>Correct, unrestricted, quantity elasticity formula (2 equation system)</a:t>
            </a:r>
            <a:endParaRPr lang="en-AU" altLang="en-US" sz="3600" dirty="0" smtClean="0"/>
          </a:p>
        </p:txBody>
      </p:sp>
      <p:sp>
        <p:nvSpPr>
          <p:cNvPr id="15363" name="Rectangle 3"/>
          <p:cNvSpPr>
            <a:spLocks noChangeArrowheads="1"/>
          </p:cNvSpPr>
          <p:nvPr/>
        </p:nvSpPr>
        <p:spPr bwMode="auto">
          <a:xfrm>
            <a:off x="266223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sp>
        <p:nvSpPr>
          <p:cNvPr id="15364" name="Rectangle 5"/>
          <p:cNvSpPr>
            <a:spLocks noChangeArrowheads="1"/>
          </p:cNvSpPr>
          <p:nvPr/>
        </p:nvSpPr>
        <p:spPr bwMode="auto">
          <a:xfrm>
            <a:off x="28622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sp>
        <p:nvSpPr>
          <p:cNvPr id="15365" name="Rectangle 8"/>
          <p:cNvSpPr>
            <a:spLocks noChangeArrowheads="1"/>
          </p:cNvSpPr>
          <p:nvPr/>
        </p:nvSpPr>
        <p:spPr bwMode="auto">
          <a:xfrm>
            <a:off x="356711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sp>
        <p:nvSpPr>
          <p:cNvPr id="1536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graphicFrame>
        <p:nvGraphicFramePr>
          <p:cNvPr id="15367" name="Object 3"/>
          <p:cNvGraphicFramePr>
            <a:graphicFrameLocks noChangeAspect="1"/>
          </p:cNvGraphicFramePr>
          <p:nvPr/>
        </p:nvGraphicFramePr>
        <p:xfrm>
          <a:off x="900113" y="1989138"/>
          <a:ext cx="7850187" cy="719137"/>
        </p:xfrm>
        <a:graphic>
          <a:graphicData uri="http://schemas.openxmlformats.org/presentationml/2006/ole">
            <mc:AlternateContent xmlns:mc="http://schemas.openxmlformats.org/markup-compatibility/2006">
              <mc:Choice xmlns:v="urn:schemas-microsoft-com:vml" Requires="v">
                <p:oleObj spid="_x0000_s33052" r:id="rId3" imgW="2489200" imgH="228600" progId="Equation.DSMT4">
                  <p:embed/>
                </p:oleObj>
              </mc:Choice>
              <mc:Fallback>
                <p:oleObj r:id="rId3" imgW="24892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989138"/>
                        <a:ext cx="78501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NZ" altLang="en-US" sz="2400"/>
          </a:p>
        </p:txBody>
      </p:sp>
      <p:graphicFrame>
        <p:nvGraphicFramePr>
          <p:cNvPr id="15369" name="Object 5"/>
          <p:cNvGraphicFramePr>
            <a:graphicFrameLocks noChangeAspect="1"/>
          </p:cNvGraphicFramePr>
          <p:nvPr/>
        </p:nvGraphicFramePr>
        <p:xfrm>
          <a:off x="1155700" y="2997200"/>
          <a:ext cx="4529138" cy="719138"/>
        </p:xfrm>
        <a:graphic>
          <a:graphicData uri="http://schemas.openxmlformats.org/presentationml/2006/ole">
            <mc:AlternateContent xmlns:mc="http://schemas.openxmlformats.org/markup-compatibility/2006">
              <mc:Choice xmlns:v="urn:schemas-microsoft-com:vml" Requires="v">
                <p:oleObj spid="_x0000_s33053" name="Equation" r:id="rId5" imgW="1435100" imgH="228600" progId="Equation.3">
                  <p:embed/>
                </p:oleObj>
              </mc:Choice>
              <mc:Fallback>
                <p:oleObj name="Equation" r:id="rId5" imgW="14351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700" y="2997200"/>
                        <a:ext cx="452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0" name="TextBox 10"/>
          <p:cNvSpPr txBox="1">
            <a:spLocks noChangeArrowheads="1"/>
          </p:cNvSpPr>
          <p:nvPr/>
        </p:nvSpPr>
        <p:spPr bwMode="auto">
          <a:xfrm>
            <a:off x="3887991" y="3746758"/>
            <a:ext cx="4741273" cy="22467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None/>
            </a:pPr>
            <a:r>
              <a:rPr lang="en-NZ" altLang="en-US" sz="2800" dirty="0" smtClean="0">
                <a:latin typeface="+mj-lt"/>
              </a:rPr>
              <a:t>combined effect of responses to price change on the quality and quantity margins is often wrongly interpreted as the elasticity of quantity w.r.t price </a:t>
            </a:r>
          </a:p>
        </p:txBody>
      </p:sp>
      <p:sp>
        <p:nvSpPr>
          <p:cNvPr id="2" name="TextBox 1"/>
          <p:cNvSpPr txBox="1"/>
          <p:nvPr/>
        </p:nvSpPr>
        <p:spPr>
          <a:xfrm>
            <a:off x="107504" y="6198543"/>
            <a:ext cx="9144000" cy="461665"/>
          </a:xfrm>
          <a:prstGeom prst="rect">
            <a:avLst/>
          </a:prstGeom>
          <a:noFill/>
        </p:spPr>
        <p:txBody>
          <a:bodyPr wrap="square" rtlCol="0">
            <a:spAutoFit/>
          </a:bodyPr>
          <a:lstStyle/>
          <a:p>
            <a:r>
              <a:rPr lang="en-NZ" altLang="en-US" dirty="0" smtClean="0"/>
              <a:t>Need estimates </a:t>
            </a:r>
            <a:r>
              <a:rPr lang="en-NZ" altLang="en-US" dirty="0"/>
              <a:t>of </a:t>
            </a:r>
            <a:r>
              <a:rPr lang="el-GR" altLang="en-US" i="1" dirty="0"/>
              <a:t>Ψ</a:t>
            </a:r>
            <a:r>
              <a:rPr lang="en-NZ" altLang="en-US" i="1" baseline="-25000" dirty="0"/>
              <a:t>GH</a:t>
            </a:r>
            <a:r>
              <a:rPr lang="en-NZ" altLang="en-US" i="1" dirty="0"/>
              <a:t> </a:t>
            </a:r>
            <a:r>
              <a:rPr lang="en-NZ" altLang="en-US" dirty="0" smtClean="0"/>
              <a:t>so as to isolate the quantity response</a:t>
            </a:r>
            <a:endParaRPr lang="en-NZ" altLang="en-US" dirty="0"/>
          </a:p>
        </p:txBody>
      </p:sp>
      <p:sp>
        <p:nvSpPr>
          <p:cNvPr id="3" name="Right Arrow 2"/>
          <p:cNvSpPr/>
          <p:nvPr/>
        </p:nvSpPr>
        <p:spPr>
          <a:xfrm rot="16200000">
            <a:off x="7005409" y="2848932"/>
            <a:ext cx="821814" cy="782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6444208" y="1989138"/>
            <a:ext cx="1944216" cy="7737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57786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0"/>
            <a:ext cx="8856984" cy="1143000"/>
          </a:xfrm>
        </p:spPr>
        <p:txBody>
          <a:bodyPr>
            <a:noAutofit/>
          </a:bodyPr>
          <a:lstStyle/>
          <a:p>
            <a:pPr eaLnBrk="1" hangingPunct="1"/>
            <a:r>
              <a:rPr lang="en-GB" altLang="en-US" dirty="0" smtClean="0">
                <a:latin typeface="Calibri" panose="020F0502020204030204" pitchFamily="34" charset="0"/>
                <a:cs typeface="Calibri" panose="020F0502020204030204" pitchFamily="34" charset="0"/>
              </a:rPr>
              <a:t>Less Ideal Methods</a:t>
            </a:r>
            <a:endParaRPr lang="en-AU" altLang="en-US" dirty="0" smtClean="0">
              <a:latin typeface="Calibri" panose="020F0502020204030204" pitchFamily="34" charset="0"/>
              <a:cs typeface="Calibri" panose="020F0502020204030204" pitchFamily="34" charset="0"/>
            </a:endParaRPr>
          </a:p>
        </p:txBody>
      </p:sp>
      <p:sp>
        <p:nvSpPr>
          <p:cNvPr id="6147" name="Rectangle 3"/>
          <p:cNvSpPr>
            <a:spLocks noGrp="1" noChangeArrowheads="1"/>
          </p:cNvSpPr>
          <p:nvPr>
            <p:ph type="body" idx="1"/>
          </p:nvPr>
        </p:nvSpPr>
        <p:spPr>
          <a:xfrm>
            <a:off x="323912" y="1268760"/>
            <a:ext cx="8712584" cy="5589240"/>
          </a:xfrm>
        </p:spPr>
        <p:txBody>
          <a:bodyPr>
            <a:normAutofit/>
          </a:bodyPr>
          <a:lstStyle/>
          <a:p>
            <a:pPr>
              <a:spcBef>
                <a:spcPts val="900"/>
              </a:spcBef>
            </a:pPr>
            <a:r>
              <a:rPr lang="en-GB" altLang="en-US" sz="3000" dirty="0" smtClean="0">
                <a:latin typeface="Calibri" panose="020F0502020204030204" pitchFamily="34" charset="0"/>
                <a:cs typeface="Calibri" panose="020F0502020204030204" pitchFamily="34" charset="0"/>
              </a:rPr>
              <a:t>Angus Deaton developed a way to estimate </a:t>
            </a:r>
            <a:r>
              <a:rPr lang="el-GR" altLang="en-US" sz="3000" i="1" dirty="0"/>
              <a:t>Ψ</a:t>
            </a:r>
            <a:r>
              <a:rPr lang="en-NZ" altLang="en-US" sz="3000" i="1" baseline="-25000" dirty="0"/>
              <a:t>GH</a:t>
            </a:r>
            <a:r>
              <a:rPr lang="en-NZ" altLang="en-US" sz="3000" i="1" dirty="0"/>
              <a:t> </a:t>
            </a:r>
            <a:r>
              <a:rPr lang="en-NZ" altLang="en-US" sz="3000" i="1" dirty="0" smtClean="0"/>
              <a:t> </a:t>
            </a:r>
            <a:r>
              <a:rPr lang="en-NZ" altLang="en-US" sz="3000" dirty="0" smtClean="0"/>
              <a:t>if</a:t>
            </a:r>
            <a:r>
              <a:rPr lang="en-NZ" altLang="en-US" sz="3000" i="1" dirty="0" smtClean="0"/>
              <a:t> </a:t>
            </a:r>
            <a:r>
              <a:rPr lang="en-NZ" altLang="en-US" sz="3000" dirty="0" smtClean="0"/>
              <a:t>one just had </a:t>
            </a:r>
            <a:r>
              <a:rPr lang="en-GB" altLang="en-US" sz="3000" dirty="0" smtClean="0">
                <a:latin typeface="Calibri" panose="020F0502020204030204" pitchFamily="34" charset="0"/>
                <a:cs typeface="Calibri" panose="020F0502020204030204" pitchFamily="34" charset="0"/>
              </a:rPr>
              <a:t>unit values (expenditures over quantities) from a household survey but not prices</a:t>
            </a:r>
          </a:p>
          <a:p>
            <a:pPr lvl="2">
              <a:spcBef>
                <a:spcPts val="900"/>
              </a:spcBef>
            </a:pPr>
            <a:r>
              <a:rPr lang="en-GB" altLang="en-US" sz="2300" dirty="0" smtClean="0">
                <a:latin typeface="Calibri" panose="020F0502020204030204" pitchFamily="34" charset="0"/>
                <a:cs typeface="Calibri" panose="020F0502020204030204" pitchFamily="34" charset="0"/>
              </a:rPr>
              <a:t>the usual situation in poor countries, while opposite holds in rich countries where price surveys are available but indicators of quality are not available from the household surveys</a:t>
            </a:r>
          </a:p>
          <a:p>
            <a:pPr lvl="1">
              <a:spcBef>
                <a:spcPts val="900"/>
              </a:spcBef>
            </a:pPr>
            <a:r>
              <a:rPr lang="en-GB" altLang="en-US" sz="2700" dirty="0" smtClean="0">
                <a:latin typeface="Calibri" panose="020F0502020204030204" pitchFamily="34" charset="0"/>
                <a:cs typeface="Calibri" panose="020F0502020204030204" pitchFamily="34" charset="0"/>
              </a:rPr>
              <a:t>Deaton’s method relies on restricting the rate of quality response to price changes to what it would be if it operated like an income effect</a:t>
            </a:r>
          </a:p>
          <a:p>
            <a:pPr lvl="1">
              <a:spcBef>
                <a:spcPts val="900"/>
              </a:spcBef>
            </a:pPr>
            <a:r>
              <a:rPr lang="en-GB" altLang="en-US" sz="2700" dirty="0" smtClean="0">
                <a:latin typeface="Calibri" panose="020F0502020204030204" pitchFamily="34" charset="0"/>
                <a:cs typeface="Calibri" panose="020F0502020204030204" pitchFamily="34" charset="0"/>
              </a:rPr>
              <a:t>Armed with this imputed rate of quality substitution, the quantity demand elasticity can be isolated</a:t>
            </a:r>
          </a:p>
          <a:p>
            <a:pPr>
              <a:spcBef>
                <a:spcPts val="900"/>
              </a:spcBef>
            </a:pPr>
            <a:r>
              <a:rPr lang="en-GB" altLang="en-US" sz="3100" dirty="0" smtClean="0">
                <a:latin typeface="Calibri" panose="020F0502020204030204" pitchFamily="34" charset="0"/>
                <a:cs typeface="Calibri" panose="020F0502020204030204" pitchFamily="34" charset="0"/>
              </a:rPr>
              <a:t>Unfortunately, the restrictions do not seem to hold</a:t>
            </a:r>
          </a:p>
        </p:txBody>
      </p:sp>
    </p:spTree>
    <p:extLst>
      <p:ext uri="{BB962C8B-B14F-4D97-AF65-F5344CB8AC3E}">
        <p14:creationId xmlns:p14="http://schemas.microsoft.com/office/powerpoint/2010/main" val="3005800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847584" cy="1143000"/>
          </a:xfrm>
        </p:spPr>
        <p:txBody>
          <a:bodyPr/>
          <a:lstStyle/>
          <a:p>
            <a:r>
              <a:rPr lang="en-NZ" sz="4000" kern="1200" dirty="0" smtClean="0">
                <a:solidFill>
                  <a:schemeClr val="tx1"/>
                </a:solidFill>
                <a:latin typeface="Calibri" panose="020F0502020204030204" pitchFamily="34" charset="0"/>
              </a:rPr>
              <a:t>Deaton’s method thus leads to greatly exaggerated quantity demand elasticities </a:t>
            </a:r>
            <a:endParaRPr lang="en-NZ" sz="4000" kern="1200" dirty="0">
              <a:solidFill>
                <a:schemeClr val="tx1"/>
              </a:solidFill>
              <a:latin typeface="Calibri" panose="020F050202020403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544117698"/>
              </p:ext>
            </p:extLst>
          </p:nvPr>
        </p:nvGraphicFramePr>
        <p:xfrm>
          <a:off x="395536" y="1628800"/>
          <a:ext cx="4597152" cy="489654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4911280" y="1369435"/>
            <a:ext cx="4232720" cy="4905671"/>
          </a:xfrm>
        </p:spPr>
        <p:txBody>
          <a:bodyPr/>
          <a:lstStyle/>
          <a:p>
            <a:pPr marL="0" indent="0">
              <a:buNone/>
            </a:pPr>
            <a:r>
              <a:rPr lang="en-NZ" dirty="0" smtClean="0">
                <a:latin typeface="Calibri" panose="020F0502020204030204" pitchFamily="34" charset="0"/>
              </a:rPr>
              <a:t>Quantity demand seems much more price elastic if the quality </a:t>
            </a:r>
            <a:r>
              <a:rPr lang="en-NZ" dirty="0" err="1" smtClean="0">
                <a:latin typeface="Calibri" panose="020F0502020204030204" pitchFamily="34" charset="0"/>
              </a:rPr>
              <a:t>separability</a:t>
            </a:r>
            <a:r>
              <a:rPr lang="en-NZ" dirty="0" smtClean="0">
                <a:latin typeface="Calibri" panose="020F0502020204030204" pitchFamily="34" charset="0"/>
              </a:rPr>
              <a:t> restrictions of Deaton are used (median item has an elasticity of -0.66 rather than -0.14 if unrestricted)</a:t>
            </a:r>
          </a:p>
          <a:p>
            <a:pPr marL="0" indent="0">
              <a:buNone/>
            </a:pPr>
            <a:endParaRPr lang="en-NZ" dirty="0">
              <a:latin typeface="Calibri" panose="020F0502020204030204" pitchFamily="34" charset="0"/>
            </a:endParaRPr>
          </a:p>
          <a:p>
            <a:pPr marL="0" indent="0">
              <a:buNone/>
            </a:pPr>
            <a:r>
              <a:rPr lang="en-NZ" dirty="0" smtClean="0">
                <a:latin typeface="Calibri" panose="020F0502020204030204" pitchFamily="34" charset="0"/>
              </a:rPr>
              <a:t>Reason is that Deaton’s restrictions cause the rate of quality response to price to be understated</a:t>
            </a:r>
            <a:endParaRPr lang="en-NZ" dirty="0">
              <a:latin typeface="Calibri" panose="020F0502020204030204" pitchFamily="34" charset="0"/>
            </a:endParaRPr>
          </a:p>
        </p:txBody>
      </p:sp>
    </p:spTree>
    <p:extLst>
      <p:ext uri="{BB962C8B-B14F-4D97-AF65-F5344CB8AC3E}">
        <p14:creationId xmlns:p14="http://schemas.microsoft.com/office/powerpoint/2010/main" val="336598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0"/>
            <a:ext cx="8856984" cy="1143000"/>
          </a:xfrm>
        </p:spPr>
        <p:txBody>
          <a:bodyPr/>
          <a:lstStyle/>
          <a:p>
            <a:pPr eaLnBrk="1" hangingPunct="1"/>
            <a:r>
              <a:rPr lang="en-GB" altLang="en-US" kern="1200" dirty="0" smtClean="0">
                <a:solidFill>
                  <a:schemeClr val="tx1"/>
                </a:solidFill>
              </a:rPr>
              <a:t>Introduction</a:t>
            </a:r>
            <a:endParaRPr lang="en-AU" altLang="en-US" kern="1200" dirty="0">
              <a:solidFill>
                <a:schemeClr val="tx1"/>
              </a:solidFill>
            </a:endParaRPr>
          </a:p>
        </p:txBody>
      </p:sp>
      <p:sp>
        <p:nvSpPr>
          <p:cNvPr id="6147" name="Rectangle 3"/>
          <p:cNvSpPr>
            <a:spLocks noGrp="1" noChangeArrowheads="1"/>
          </p:cNvSpPr>
          <p:nvPr>
            <p:ph type="body" idx="1"/>
          </p:nvPr>
        </p:nvSpPr>
        <p:spPr>
          <a:xfrm>
            <a:off x="467544" y="1484784"/>
            <a:ext cx="8568184" cy="5184030"/>
          </a:xfrm>
        </p:spPr>
        <p:txBody>
          <a:bodyPr/>
          <a:lstStyle/>
          <a:p>
            <a:pPr eaLnBrk="1" hangingPunct="1"/>
            <a:r>
              <a:rPr lang="en-GB" altLang="en-US" sz="2800" dirty="0" smtClean="0">
                <a:latin typeface="Calibri" panose="020F0502020204030204" pitchFamily="34" charset="0"/>
                <a:cs typeface="Calibri" panose="020F0502020204030204" pitchFamily="34" charset="0"/>
              </a:rPr>
              <a:t>Taxes on unhealthy items like sugar-sweetened beverages (SSBs) are increasingly advocated</a:t>
            </a:r>
          </a:p>
          <a:p>
            <a:pPr lvl="1" eaLnBrk="1" hangingPunct="1"/>
            <a:r>
              <a:rPr lang="en-GB" altLang="en-US" sz="2400" dirty="0" smtClean="0">
                <a:latin typeface="Calibri" panose="020F0502020204030204" pitchFamily="34" charset="0"/>
                <a:cs typeface="Calibri" panose="020F0502020204030204" pitchFamily="34" charset="0"/>
              </a:rPr>
              <a:t>Recently imposed in Mexico, France, UK, Romania, Barbados and 30 US states and some cities (SFO, Oakland, Boulder…)</a:t>
            </a:r>
          </a:p>
          <a:p>
            <a:pPr eaLnBrk="1" hangingPunct="1"/>
            <a:r>
              <a:rPr lang="en-GB" altLang="en-US" sz="2800" dirty="0">
                <a:latin typeface="Calibri" panose="020F0502020204030204" pitchFamily="34" charset="0"/>
                <a:cs typeface="Calibri" panose="020F0502020204030204" pitchFamily="34" charset="0"/>
              </a:rPr>
              <a:t>New Zealand Medical Association (2014) </a:t>
            </a:r>
          </a:p>
          <a:p>
            <a:pPr lvl="1" eaLnBrk="1" hangingPunct="1"/>
            <a:r>
              <a:rPr lang="en-GB" altLang="en-US" sz="2400" dirty="0">
                <a:latin typeface="Calibri" panose="020F0502020204030204" pitchFamily="34" charset="0"/>
                <a:cs typeface="Calibri" panose="020F0502020204030204" pitchFamily="34" charset="0"/>
              </a:rPr>
              <a:t>“taxation on unhealthy foods is the single most cost-effective approach to tackling obesity</a:t>
            </a:r>
            <a:r>
              <a:rPr lang="en-GB" altLang="en-US" sz="2400" dirty="0" smtClean="0">
                <a:latin typeface="Calibri" panose="020F0502020204030204" pitchFamily="34" charset="0"/>
                <a:cs typeface="Calibri" panose="020F0502020204030204" pitchFamily="34" charset="0"/>
              </a:rPr>
              <a:t>”</a:t>
            </a:r>
            <a:endParaRPr lang="en-GB" altLang="en-US" sz="2800" dirty="0" smtClean="0">
              <a:latin typeface="Calibri" panose="020F0502020204030204" pitchFamily="34" charset="0"/>
              <a:cs typeface="Calibri" panose="020F0502020204030204" pitchFamily="34" charset="0"/>
            </a:endParaRPr>
          </a:p>
          <a:p>
            <a:pPr eaLnBrk="1" hangingPunct="1"/>
            <a:r>
              <a:rPr lang="en-GB" altLang="en-US" sz="2800" dirty="0" smtClean="0">
                <a:latin typeface="Calibri" panose="020F0502020204030204" pitchFamily="34" charset="0"/>
                <a:cs typeface="Calibri" panose="020F0502020204030204" pitchFamily="34" charset="0"/>
              </a:rPr>
              <a:t>Several economic-epidemiological studies appear to support this development</a:t>
            </a:r>
          </a:p>
          <a:p>
            <a:pPr lvl="1" eaLnBrk="1" hangingPunct="1"/>
            <a:r>
              <a:rPr lang="en-GB" altLang="en-US" sz="2800" dirty="0" smtClean="0">
                <a:latin typeface="Calibri" panose="020F0502020204030204" pitchFamily="34" charset="0"/>
                <a:cs typeface="Calibri" panose="020F0502020204030204" pitchFamily="34" charset="0"/>
              </a:rPr>
              <a:t>Household-survey based demand estimates to get disaggregated price elasticities are at the heart of these studies</a:t>
            </a:r>
          </a:p>
        </p:txBody>
      </p:sp>
    </p:spTree>
    <p:extLst>
      <p:ext uri="{BB962C8B-B14F-4D97-AF65-F5344CB8AC3E}">
        <p14:creationId xmlns:p14="http://schemas.microsoft.com/office/powerpoint/2010/main" val="186067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620688"/>
            <a:ext cx="7992888" cy="792088"/>
          </a:xfrm>
        </p:spPr>
        <p:txBody>
          <a:bodyPr/>
          <a:lstStyle/>
          <a:p>
            <a:pPr eaLnBrk="1" hangingPunct="1"/>
            <a:r>
              <a:rPr lang="en-GB" altLang="en-US" sz="4000" dirty="0" smtClean="0">
                <a:solidFill>
                  <a:schemeClr val="tx1"/>
                </a:solidFill>
                <a:latin typeface="Calibri" panose="020F0502020204030204" pitchFamily="34" charset="0"/>
                <a:cs typeface="Calibri" panose="020F0502020204030204" pitchFamily="34" charset="0"/>
              </a:rPr>
              <a:t>Four cuts at the literature to see how often quality responses are ignored</a:t>
            </a:r>
            <a:endParaRPr lang="en-AU" altLang="en-US" sz="4000" dirty="0" smtClean="0">
              <a:solidFill>
                <a:schemeClr val="tx1"/>
              </a:solidFill>
              <a:latin typeface="Calibri" panose="020F0502020204030204" pitchFamily="34" charset="0"/>
              <a:cs typeface="Calibri" panose="020F0502020204030204" pitchFamily="34" charset="0"/>
            </a:endParaRPr>
          </a:p>
        </p:txBody>
      </p:sp>
      <p:sp>
        <p:nvSpPr>
          <p:cNvPr id="12291" name="Rectangle 3"/>
          <p:cNvSpPr>
            <a:spLocks noGrp="1" noChangeArrowheads="1"/>
          </p:cNvSpPr>
          <p:nvPr>
            <p:ph type="body" idx="1"/>
          </p:nvPr>
        </p:nvSpPr>
        <p:spPr>
          <a:xfrm>
            <a:off x="251520" y="1412776"/>
            <a:ext cx="8784976" cy="5328592"/>
          </a:xfrm>
        </p:spPr>
        <p:txBody>
          <a:bodyPr/>
          <a:lstStyle/>
          <a:p>
            <a:pPr marL="0" indent="-360000" eaLnBrk="1" hangingPunct="1">
              <a:buSzPct val="85000"/>
              <a:buFont typeface="+mj-lt"/>
              <a:buAutoNum type="arabicPeriod"/>
            </a:pPr>
            <a:r>
              <a:rPr lang="en-GB" altLang="en-US" sz="3600" dirty="0" smtClean="0">
                <a:latin typeface="Calibri" panose="020F0502020204030204" pitchFamily="34" charset="0"/>
                <a:cs typeface="Calibri" panose="020F0502020204030204" pitchFamily="34" charset="0"/>
              </a:rPr>
              <a:t>Own-price elasticity estimates for Mexico</a:t>
            </a:r>
          </a:p>
          <a:p>
            <a:pPr lvl="1" eaLnBrk="1" hangingPunct="1"/>
            <a:r>
              <a:rPr lang="en-GB" altLang="en-US" sz="3200" dirty="0" smtClean="0">
                <a:latin typeface="Calibri" panose="020F0502020204030204" pitchFamily="34" charset="0"/>
                <a:cs typeface="Calibri" panose="020F0502020204030204" pitchFamily="34" charset="0"/>
              </a:rPr>
              <a:t>Those used by </a:t>
            </a:r>
            <a:r>
              <a:rPr lang="en-GB" altLang="en-US" sz="3200" dirty="0" err="1" smtClean="0">
                <a:latin typeface="Calibri" panose="020F0502020204030204" pitchFamily="34" charset="0"/>
                <a:cs typeface="Calibri" panose="020F0502020204030204" pitchFamily="34" charset="0"/>
              </a:rPr>
              <a:t>Grogger</a:t>
            </a:r>
            <a:r>
              <a:rPr lang="en-GB" altLang="en-US" sz="3200" dirty="0" smtClean="0">
                <a:latin typeface="Calibri" panose="020F0502020204030204" pitchFamily="34" charset="0"/>
                <a:cs typeface="Calibri" panose="020F0502020204030204" pitchFamily="34" charset="0"/>
              </a:rPr>
              <a:t> (2016) to predict steady-state weight loss of 2-4 lb for Mexicans from the tax-induced price increase for soda</a:t>
            </a:r>
          </a:p>
          <a:p>
            <a:pPr marL="0" indent="-360000" eaLnBrk="1" hangingPunct="1">
              <a:buSzPct val="85000"/>
              <a:buFont typeface="+mj-lt"/>
              <a:buAutoNum type="arabicPeriod"/>
            </a:pPr>
            <a:r>
              <a:rPr lang="en-GB" altLang="en-US" sz="3600" dirty="0">
                <a:latin typeface="Calibri" panose="020F0502020204030204" pitchFamily="34" charset="0"/>
                <a:cs typeface="Calibri" panose="020F0502020204030204" pitchFamily="34" charset="0"/>
              </a:rPr>
              <a:t>Systematic review of papers since </a:t>
            </a:r>
            <a:r>
              <a:rPr lang="en-GB" altLang="en-US" sz="3600" dirty="0" smtClean="0">
                <a:latin typeface="Calibri" panose="020F0502020204030204" pitchFamily="34" charset="0"/>
                <a:cs typeface="Calibri" panose="020F0502020204030204" pitchFamily="34" charset="0"/>
              </a:rPr>
              <a:t>2012</a:t>
            </a:r>
          </a:p>
          <a:p>
            <a:pPr marL="0" indent="-360000" eaLnBrk="1" hangingPunct="1">
              <a:buSzPct val="85000"/>
              <a:buFont typeface="+mj-lt"/>
              <a:buAutoNum type="arabicPeriod"/>
            </a:pPr>
            <a:r>
              <a:rPr lang="en-GB" altLang="en-US" sz="3600" dirty="0" smtClean="0">
                <a:latin typeface="Calibri" panose="020F0502020204030204" pitchFamily="34" charset="0"/>
                <a:cs typeface="Calibri" panose="020F0502020204030204" pitchFamily="34" charset="0"/>
              </a:rPr>
              <a:t>Studies citing Cox and </a:t>
            </a:r>
            <a:r>
              <a:rPr lang="en-GB" altLang="en-US" sz="3600" dirty="0" err="1" smtClean="0">
                <a:latin typeface="Calibri" panose="020F0502020204030204" pitchFamily="34" charset="0"/>
                <a:cs typeface="Calibri" panose="020F0502020204030204" pitchFamily="34" charset="0"/>
              </a:rPr>
              <a:t>Wohlgenant</a:t>
            </a:r>
            <a:r>
              <a:rPr lang="en-GB" altLang="en-US" sz="3600" dirty="0" smtClean="0">
                <a:latin typeface="Calibri" panose="020F0502020204030204" pitchFamily="34" charset="0"/>
                <a:cs typeface="Calibri" panose="020F0502020204030204" pitchFamily="34" charset="0"/>
              </a:rPr>
              <a:t> (1986)</a:t>
            </a:r>
          </a:p>
          <a:p>
            <a:pPr lvl="1" eaLnBrk="1" hangingPunct="1"/>
            <a:r>
              <a:rPr lang="en-GB" altLang="en-US" sz="3200" dirty="0" smtClean="0">
                <a:latin typeface="Calibri" panose="020F0502020204030204" pitchFamily="34" charset="0"/>
                <a:cs typeface="Calibri" panose="020F0502020204030204" pitchFamily="34" charset="0"/>
              </a:rPr>
              <a:t>Not just restricted to SSBs but most users think that ‘quality-adjusted prices’ solve the issue</a:t>
            </a:r>
          </a:p>
          <a:p>
            <a:pPr marL="0" indent="-360000" eaLnBrk="1" hangingPunct="1">
              <a:buSzPct val="85000"/>
              <a:buFont typeface="+mj-lt"/>
              <a:buAutoNum type="arabicPeriod"/>
            </a:pPr>
            <a:r>
              <a:rPr lang="en-GB" altLang="en-US" sz="3600" dirty="0" smtClean="0">
                <a:latin typeface="Calibri" panose="020F0502020204030204" pitchFamily="34" charset="0"/>
                <a:cs typeface="Calibri" panose="020F0502020204030204" pitchFamily="34" charset="0"/>
              </a:rPr>
              <a:t>US SSB studies in Lisa Powell review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548680"/>
            <a:ext cx="8496944"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Mexican SSB demand studies Grogger uses to go from prices to pounds</a:t>
            </a:r>
          </a:p>
        </p:txBody>
      </p:sp>
      <p:sp>
        <p:nvSpPr>
          <p:cNvPr id="12291" name="Rectangle 3"/>
          <p:cNvSpPr>
            <a:spLocks noGrp="1" noChangeArrowheads="1"/>
          </p:cNvSpPr>
          <p:nvPr>
            <p:ph type="body" idx="1"/>
          </p:nvPr>
        </p:nvSpPr>
        <p:spPr>
          <a:xfrm>
            <a:off x="179512" y="1412776"/>
            <a:ext cx="8784976" cy="5184576"/>
          </a:xfrm>
        </p:spPr>
        <p:txBody>
          <a:bodyPr/>
          <a:lstStyle/>
          <a:p>
            <a:pPr eaLnBrk="1" hangingPunct="1">
              <a:spcBef>
                <a:spcPts val="600"/>
              </a:spcBef>
            </a:pPr>
            <a:r>
              <a:rPr lang="en-GB" altLang="en-US" dirty="0" smtClean="0">
                <a:latin typeface="Calibri" panose="020F0502020204030204" pitchFamily="34" charset="0"/>
                <a:cs typeface="Calibri" panose="020F0502020204030204" pitchFamily="34" charset="0"/>
              </a:rPr>
              <a:t>Three existing studies with own-price elasticities for soda between -1 and -1.3</a:t>
            </a:r>
          </a:p>
          <a:p>
            <a:pPr eaLnBrk="1" hangingPunct="1">
              <a:spcBef>
                <a:spcPts val="0"/>
              </a:spcBef>
            </a:pPr>
            <a:r>
              <a:rPr lang="en-GB" altLang="en-US" sz="2800" dirty="0" smtClean="0">
                <a:latin typeface="Calibri" panose="020F0502020204030204" pitchFamily="34" charset="0"/>
                <a:cs typeface="Calibri" panose="020F0502020204030204" pitchFamily="34" charset="0"/>
              </a:rPr>
              <a:t>None provide plausible estimates of quality response</a:t>
            </a:r>
          </a:p>
          <a:p>
            <a:pPr lvl="1" eaLnBrk="1" hangingPunct="1"/>
            <a:r>
              <a:rPr lang="en-GB" altLang="en-US" sz="2000" dirty="0" smtClean="0">
                <a:latin typeface="Calibri" panose="020F0502020204030204" pitchFamily="34" charset="0"/>
                <a:cs typeface="Calibri" panose="020F0502020204030204" pitchFamily="34" charset="0"/>
              </a:rPr>
              <a:t>Castro-Carrillo (2014) regress quantity on unit values for soda, water and juice (ignoring correlated error problem of quantity on LHS &amp; RHS inducing spurious negative relationship) using ENIGH 2008, 2010, 2012</a:t>
            </a:r>
          </a:p>
          <a:p>
            <a:pPr lvl="2" eaLnBrk="1" hangingPunct="1"/>
            <a:r>
              <a:rPr lang="en-GB" altLang="en-US" sz="1800" dirty="0" smtClean="0">
                <a:latin typeface="Calibri" panose="020F0502020204030204" pitchFamily="34" charset="0"/>
                <a:cs typeface="Calibri" panose="020F0502020204030204" pitchFamily="34" charset="0"/>
              </a:rPr>
              <a:t>Pooling across bottle/can sizes, own-price elasticity </a:t>
            </a:r>
            <a:r>
              <a:rPr lang="en-GB" altLang="en-US" sz="1800" dirty="0" smtClean="0">
                <a:latin typeface="Calibri" panose="020F0502020204030204" pitchFamily="34" charset="0"/>
                <a:cs typeface="Calibri" panose="020F0502020204030204" pitchFamily="34" charset="0"/>
                <a:sym typeface="Symbol" panose="05050102010706020507" pitchFamily="18" charset="2"/>
              </a:rPr>
              <a:t> -1.2; for 3 sub-samples based on size (330-600ml, 600ml-1.5l, &gt;1.5l) much less elastic  -0.2</a:t>
            </a:r>
          </a:p>
          <a:p>
            <a:pPr lvl="1" eaLnBrk="1" hangingPunct="1"/>
            <a:r>
              <a:rPr lang="en-GB" altLang="en-US" sz="2000" dirty="0" err="1" smtClean="0">
                <a:latin typeface="Calibri" panose="020F0502020204030204" pitchFamily="34" charset="0"/>
                <a:cs typeface="Calibri" panose="020F0502020204030204" pitchFamily="34" charset="0"/>
                <a:sym typeface="Symbol" panose="05050102010706020507" pitchFamily="18" charset="2"/>
              </a:rPr>
              <a:t>Barquera</a:t>
            </a:r>
            <a:r>
              <a:rPr lang="en-GB" altLang="en-US" sz="2000" dirty="0" smtClean="0">
                <a:latin typeface="Calibri" panose="020F0502020204030204" pitchFamily="34" charset="0"/>
                <a:cs typeface="Calibri" panose="020F0502020204030204" pitchFamily="34" charset="0"/>
                <a:sym typeface="Symbol" panose="05050102010706020507" pitchFamily="18" charset="2"/>
              </a:rPr>
              <a:t> et al (2008) </a:t>
            </a:r>
            <a:r>
              <a:rPr lang="en-GB" altLang="en-US" sz="2000" dirty="0">
                <a:latin typeface="Calibri" panose="020F0502020204030204" pitchFamily="34" charset="0"/>
                <a:cs typeface="Calibri" panose="020F0502020204030204" pitchFamily="34" charset="0"/>
              </a:rPr>
              <a:t>regress quantity on unit values for soda, </a:t>
            </a:r>
            <a:r>
              <a:rPr lang="en-GB" altLang="en-US" sz="2000" dirty="0" smtClean="0">
                <a:latin typeface="Calibri" panose="020F0502020204030204" pitchFamily="34" charset="0"/>
                <a:cs typeface="Calibri" panose="020F0502020204030204" pitchFamily="34" charset="0"/>
              </a:rPr>
              <a:t>sweet drinks, milk, juice, bottled water using ENIGH 1989, 1998, 2006</a:t>
            </a:r>
          </a:p>
          <a:p>
            <a:pPr lvl="2" eaLnBrk="1" hangingPunct="1"/>
            <a:r>
              <a:rPr lang="en-GB" altLang="en-US" sz="1800" dirty="0" smtClean="0">
                <a:latin typeface="Calibri" panose="020F0502020204030204" pitchFamily="34" charset="0"/>
                <a:cs typeface="Calibri" panose="020F0502020204030204" pitchFamily="34" charset="0"/>
                <a:sym typeface="Symbol" panose="05050102010706020507" pitchFamily="18" charset="2"/>
              </a:rPr>
              <a:t>own-price elasticity for soda of -0.6 in 1989, -0.8 in 1998, -1.1 in 2006</a:t>
            </a:r>
          </a:p>
          <a:p>
            <a:pPr lvl="1" eaLnBrk="1" hangingPunct="1"/>
            <a:r>
              <a:rPr lang="en-GB" altLang="en-US" sz="2000" dirty="0" smtClean="0">
                <a:latin typeface="Calibri" panose="020F0502020204030204" pitchFamily="34" charset="0"/>
                <a:cs typeface="Calibri" panose="020F0502020204030204" pitchFamily="34" charset="0"/>
                <a:sym typeface="Symbol" panose="05050102010706020507" pitchFamily="18" charset="2"/>
              </a:rPr>
              <a:t>Valero (2006) - Deaton approach with 1992 and 2002 ENIGH budget shares and unit values, where one group has soda, natural juice, flavoured water</a:t>
            </a:r>
          </a:p>
          <a:p>
            <a:pPr lvl="2" eaLnBrk="1" hangingPunct="1"/>
            <a:r>
              <a:rPr lang="en-GB" altLang="en-US" sz="1800" dirty="0" smtClean="0">
                <a:latin typeface="Calibri" panose="020F0502020204030204" pitchFamily="34" charset="0"/>
                <a:cs typeface="Calibri" panose="020F0502020204030204" pitchFamily="34" charset="0"/>
                <a:sym typeface="Symbol" panose="05050102010706020507" pitchFamily="18" charset="2"/>
              </a:rPr>
              <a:t>Approach understates quality substitution, and results had perverse response</a:t>
            </a:r>
            <a:endParaRPr lang="en-GB" altLang="en-US" sz="1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435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404664"/>
            <a:ext cx="7793037"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Systemic Review of 2012-16 papers</a:t>
            </a:r>
          </a:p>
        </p:txBody>
      </p:sp>
      <p:sp>
        <p:nvSpPr>
          <p:cNvPr id="12291" name="Rectangle 3"/>
          <p:cNvSpPr>
            <a:spLocks noGrp="1" noChangeArrowheads="1"/>
          </p:cNvSpPr>
          <p:nvPr>
            <p:ph type="body" idx="1"/>
          </p:nvPr>
        </p:nvSpPr>
        <p:spPr>
          <a:xfrm>
            <a:off x="251520" y="1412776"/>
            <a:ext cx="8784976" cy="5328592"/>
          </a:xfrm>
        </p:spPr>
        <p:txBody>
          <a:bodyPr/>
          <a:lstStyle/>
          <a:p>
            <a:pPr eaLnBrk="1" hangingPunct="1"/>
            <a:r>
              <a:rPr lang="en-GB" altLang="en-US" dirty="0">
                <a:latin typeface="Calibri" panose="020F0502020204030204" pitchFamily="34" charset="0"/>
                <a:cs typeface="Calibri" panose="020F0502020204030204" pitchFamily="34" charset="0"/>
              </a:rPr>
              <a:t>2</a:t>
            </a:r>
            <a:r>
              <a:rPr lang="en-GB" altLang="en-US" dirty="0" smtClean="0">
                <a:latin typeface="Calibri" panose="020F0502020204030204" pitchFamily="34" charset="0"/>
                <a:cs typeface="Calibri" panose="020F0502020204030204" pitchFamily="34" charset="0"/>
              </a:rPr>
              <a:t> sets of keywords in </a:t>
            </a:r>
            <a:r>
              <a:rPr lang="en-GB" altLang="en-US" dirty="0" err="1" smtClean="0">
                <a:latin typeface="Calibri" panose="020F0502020204030204" pitchFamily="34" charset="0"/>
                <a:cs typeface="Calibri" panose="020F0502020204030204" pitchFamily="34" charset="0"/>
              </a:rPr>
              <a:t>EconLit</a:t>
            </a:r>
            <a:r>
              <a:rPr lang="en-GB" altLang="en-US" dirty="0" smtClean="0">
                <a:latin typeface="Calibri" panose="020F0502020204030204" pitchFamily="34" charset="0"/>
                <a:cs typeface="Calibri" panose="020F0502020204030204" pitchFamily="34" charset="0"/>
              </a:rPr>
              <a:t> and MEDLINE</a:t>
            </a:r>
          </a:p>
          <a:p>
            <a:pPr lvl="1" eaLnBrk="1" hangingPunct="1"/>
            <a:r>
              <a:rPr lang="en-GB" altLang="en-US" sz="2400" dirty="0" smtClean="0">
                <a:latin typeface="Calibri" panose="020F0502020204030204" pitchFamily="34" charset="0"/>
                <a:cs typeface="Calibri" panose="020F0502020204030204" pitchFamily="34" charset="0"/>
              </a:rPr>
              <a:t>Soda, soft drinks, sugar sweetened beverages, beverage, beverages, fast food</a:t>
            </a:r>
          </a:p>
          <a:p>
            <a:pPr lvl="1" eaLnBrk="1" hangingPunct="1"/>
            <a:r>
              <a:rPr lang="en-GB" altLang="en-US" sz="2400" dirty="0" smtClean="0">
                <a:latin typeface="Calibri" panose="020F0502020204030204" pitchFamily="34" charset="0"/>
                <a:cs typeface="Calibri" panose="020F0502020204030204" pitchFamily="34" charset="0"/>
              </a:rPr>
              <a:t>Price elasticity, demand elasticity, tax, taxation, price, prices</a:t>
            </a:r>
          </a:p>
          <a:p>
            <a:pPr eaLnBrk="1" hangingPunct="1"/>
            <a:r>
              <a:rPr lang="en-GB" altLang="en-US" sz="3000" dirty="0" smtClean="0">
                <a:latin typeface="Calibri" panose="020F0502020204030204" pitchFamily="34" charset="0"/>
                <a:cs typeface="Calibri" panose="020F0502020204030204" pitchFamily="34" charset="0"/>
              </a:rPr>
              <a:t>After filtering get 62 papers in English with “SSB tax” and “price elasticity”</a:t>
            </a:r>
          </a:p>
          <a:p>
            <a:pPr eaLnBrk="1" hangingPunct="1"/>
            <a:r>
              <a:rPr lang="en-GB" altLang="en-US" sz="3000" dirty="0" smtClean="0">
                <a:latin typeface="Calibri" panose="020F0502020204030204" pitchFamily="34" charset="0"/>
                <a:cs typeface="Calibri" panose="020F0502020204030204" pitchFamily="34" charset="0"/>
              </a:rPr>
              <a:t>18/62 are review studies</a:t>
            </a:r>
          </a:p>
          <a:p>
            <a:pPr lvl="1" eaLnBrk="1" hangingPunct="1"/>
            <a:r>
              <a:rPr lang="en-GB" altLang="en-US" sz="2400" dirty="0" smtClean="0">
                <a:latin typeface="Calibri" panose="020F0502020204030204" pitchFamily="34" charset="0"/>
                <a:cs typeface="Calibri" panose="020F0502020204030204" pitchFamily="34" charset="0"/>
              </a:rPr>
              <a:t>High rate of reviewing/re-reviewing studies</a:t>
            </a:r>
          </a:p>
          <a:p>
            <a:pPr eaLnBrk="1" hangingPunct="1"/>
            <a:r>
              <a:rPr lang="en-GB" altLang="en-US" sz="3000" dirty="0" smtClean="0">
                <a:latin typeface="Calibri" panose="020F0502020204030204" pitchFamily="34" charset="0"/>
                <a:cs typeface="Calibri" panose="020F0502020204030204" pitchFamily="34" charset="0"/>
              </a:rPr>
              <a:t>Of the 44 original empirical papers, 31 are based on household survey data and only 5 of these have plausible ways to deal with quality substitution</a:t>
            </a:r>
          </a:p>
        </p:txBody>
      </p:sp>
    </p:spTree>
    <p:extLst>
      <p:ext uri="{BB962C8B-B14F-4D97-AF65-F5344CB8AC3E}">
        <p14:creationId xmlns:p14="http://schemas.microsoft.com/office/powerpoint/2010/main" val="1117545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548680"/>
            <a:ext cx="8496944"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Review of studies citing Cox and </a:t>
            </a:r>
            <a:r>
              <a:rPr lang="en-AU" altLang="en-US" sz="4000" dirty="0" err="1" smtClean="0">
                <a:solidFill>
                  <a:schemeClr val="tx1"/>
                </a:solidFill>
                <a:latin typeface="Calibri" panose="020F0502020204030204" pitchFamily="34" charset="0"/>
                <a:cs typeface="Calibri" panose="020F0502020204030204" pitchFamily="34" charset="0"/>
              </a:rPr>
              <a:t>Wohlgenant</a:t>
            </a:r>
            <a:r>
              <a:rPr lang="en-AU" altLang="en-US" sz="4000" dirty="0" smtClean="0">
                <a:solidFill>
                  <a:schemeClr val="tx1"/>
                </a:solidFill>
                <a:latin typeface="Calibri" panose="020F0502020204030204" pitchFamily="34" charset="0"/>
                <a:cs typeface="Calibri" panose="020F0502020204030204" pitchFamily="34" charset="0"/>
              </a:rPr>
              <a:t> (</a:t>
            </a:r>
            <a:r>
              <a:rPr lang="en-AU" altLang="en-US" sz="4000" i="1" dirty="0" smtClean="0">
                <a:solidFill>
                  <a:schemeClr val="tx1"/>
                </a:solidFill>
                <a:latin typeface="Calibri" panose="020F0502020204030204" pitchFamily="34" charset="0"/>
                <a:cs typeface="Calibri" panose="020F0502020204030204" pitchFamily="34" charset="0"/>
              </a:rPr>
              <a:t>AJAE, </a:t>
            </a:r>
            <a:r>
              <a:rPr lang="en-AU" altLang="en-US" sz="4000" dirty="0" smtClean="0">
                <a:solidFill>
                  <a:schemeClr val="tx1"/>
                </a:solidFill>
                <a:latin typeface="Calibri" panose="020F0502020204030204" pitchFamily="34" charset="0"/>
                <a:cs typeface="Calibri" panose="020F0502020204030204" pitchFamily="34" charset="0"/>
              </a:rPr>
              <a:t>1986)</a:t>
            </a:r>
          </a:p>
        </p:txBody>
      </p:sp>
      <p:sp>
        <p:nvSpPr>
          <p:cNvPr id="12291" name="Rectangle 3"/>
          <p:cNvSpPr>
            <a:spLocks noGrp="1" noChangeArrowheads="1"/>
          </p:cNvSpPr>
          <p:nvPr>
            <p:ph type="body" idx="1"/>
          </p:nvPr>
        </p:nvSpPr>
        <p:spPr>
          <a:xfrm>
            <a:off x="251520" y="1520787"/>
            <a:ext cx="8784976" cy="576064"/>
          </a:xfrm>
        </p:spPr>
        <p:txBody>
          <a:bodyPr/>
          <a:lstStyle/>
          <a:p>
            <a:pPr eaLnBrk="1" hangingPunct="1"/>
            <a:r>
              <a:rPr lang="en-GB" altLang="en-US" sz="3000" dirty="0" smtClean="0">
                <a:latin typeface="Calibri" panose="020F0502020204030204" pitchFamily="34" charset="0"/>
                <a:cs typeface="Calibri" panose="020F0502020204030204" pitchFamily="34" charset="0"/>
              </a:rPr>
              <a:t>Increasingly popular method that misses the point</a:t>
            </a:r>
          </a:p>
        </p:txBody>
      </p:sp>
      <p:pic>
        <p:nvPicPr>
          <p:cNvPr id="2" name="Picture 1"/>
          <p:cNvPicPr>
            <a:picLocks noChangeAspect="1"/>
          </p:cNvPicPr>
          <p:nvPr/>
        </p:nvPicPr>
        <p:blipFill>
          <a:blip r:embed="rId3"/>
          <a:stretch>
            <a:fillRect/>
          </a:stretch>
        </p:blipFill>
        <p:spPr>
          <a:xfrm>
            <a:off x="1043608" y="2096851"/>
            <a:ext cx="7186132" cy="4732330"/>
          </a:xfrm>
          <a:prstGeom prst="rect">
            <a:avLst/>
          </a:prstGeom>
        </p:spPr>
      </p:pic>
    </p:spTree>
    <p:extLst>
      <p:ext uri="{BB962C8B-B14F-4D97-AF65-F5344CB8AC3E}">
        <p14:creationId xmlns:p14="http://schemas.microsoft.com/office/powerpoint/2010/main" val="3957154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332656"/>
            <a:ext cx="8496944"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Cox and </a:t>
            </a:r>
            <a:r>
              <a:rPr lang="en-AU" altLang="en-US" sz="4000" dirty="0" err="1" smtClean="0">
                <a:solidFill>
                  <a:schemeClr val="tx1"/>
                </a:solidFill>
                <a:latin typeface="Calibri" panose="020F0502020204030204" pitchFamily="34" charset="0"/>
                <a:cs typeface="Calibri" panose="020F0502020204030204" pitchFamily="34" charset="0"/>
              </a:rPr>
              <a:t>Wohlgenant</a:t>
            </a:r>
            <a:r>
              <a:rPr lang="en-AU" altLang="en-US" sz="4000" dirty="0" smtClean="0">
                <a:solidFill>
                  <a:schemeClr val="tx1"/>
                </a:solidFill>
                <a:latin typeface="Calibri" panose="020F0502020204030204" pitchFamily="34" charset="0"/>
                <a:cs typeface="Calibri" panose="020F0502020204030204" pitchFamily="34" charset="0"/>
              </a:rPr>
              <a:t> Approach (1)</a:t>
            </a:r>
          </a:p>
        </p:txBody>
      </p:sp>
      <p:sp>
        <p:nvSpPr>
          <p:cNvPr id="12291" name="Rectangle 3"/>
          <p:cNvSpPr>
            <a:spLocks noGrp="1" noChangeArrowheads="1"/>
          </p:cNvSpPr>
          <p:nvPr>
            <p:ph type="body" idx="1"/>
          </p:nvPr>
        </p:nvSpPr>
        <p:spPr>
          <a:xfrm>
            <a:off x="251520" y="1340768"/>
            <a:ext cx="8784976" cy="5184576"/>
          </a:xfrm>
        </p:spPr>
        <p:txBody>
          <a:bodyPr/>
          <a:lstStyle/>
          <a:p>
            <a:pPr eaLnBrk="1" hangingPunct="1"/>
            <a:r>
              <a:rPr lang="en-GB" altLang="en-US" dirty="0" smtClean="0">
                <a:latin typeface="Calibri" panose="020F0502020204030204" pitchFamily="34" charset="0"/>
                <a:cs typeface="Calibri" panose="020F0502020204030204" pitchFamily="34" charset="0"/>
              </a:rPr>
              <a:t>Based on unit values (group expenditures over group quantity)</a:t>
            </a:r>
          </a:p>
          <a:p>
            <a:pPr eaLnBrk="1" hangingPunct="1"/>
            <a:r>
              <a:rPr lang="en-GB" altLang="en-US" dirty="0" smtClean="0">
                <a:latin typeface="Calibri" panose="020F0502020204030204" pitchFamily="34" charset="0"/>
                <a:cs typeface="Calibri" panose="020F0502020204030204" pitchFamily="34" charset="0"/>
              </a:rPr>
              <a:t>Recognizes that these are not prices, so regress the unit values on household characteristics and temporal/regional dummies</a:t>
            </a:r>
          </a:p>
          <a:p>
            <a:pPr lvl="1" eaLnBrk="1" hangingPunct="1"/>
            <a:r>
              <a:rPr lang="en-GB" altLang="en-US" dirty="0" smtClean="0">
                <a:latin typeface="Calibri" panose="020F0502020204030204" pitchFamily="34" charset="0"/>
                <a:cs typeface="Calibri" panose="020F0502020204030204" pitchFamily="34" charset="0"/>
              </a:rPr>
              <a:t>Adjusted unit values should be purged of household level variation (so-called ‘quality-adjusted prices’) and are argued to reflect time/space price variation</a:t>
            </a:r>
          </a:p>
          <a:p>
            <a:pPr eaLnBrk="1" hangingPunct="1"/>
            <a:r>
              <a:rPr lang="en-GB" altLang="en-US" sz="2800" dirty="0" smtClean="0">
                <a:latin typeface="Calibri" panose="020F0502020204030204" pitchFamily="34" charset="0"/>
                <a:cs typeface="Calibri" panose="020F0502020204030204" pitchFamily="34" charset="0"/>
              </a:rPr>
              <a:t>But there are two problems…</a:t>
            </a:r>
          </a:p>
          <a:p>
            <a:pPr lvl="1" eaLnBrk="1" hangingPunct="1"/>
            <a:r>
              <a:rPr lang="en-GB" altLang="en-US" sz="2400" dirty="0" smtClean="0">
                <a:latin typeface="Calibri" panose="020F0502020204030204" pitchFamily="34" charset="0"/>
                <a:cs typeface="Calibri" panose="020F0502020204030204" pitchFamily="34" charset="0"/>
              </a:rPr>
              <a:t>Even if had actual prices, there is bias if ignore quality response</a:t>
            </a:r>
          </a:p>
          <a:p>
            <a:pPr lvl="1" eaLnBrk="1" hangingPunct="1"/>
            <a:r>
              <a:rPr lang="en-GB" altLang="en-US" sz="2400" dirty="0" smtClean="0">
                <a:latin typeface="Calibri" panose="020F0502020204030204" pitchFamily="34" charset="0"/>
                <a:cs typeface="Calibri" panose="020F0502020204030204" pitchFamily="34" charset="0"/>
              </a:rPr>
              <a:t>Identifying assumption that quality is pre-chosen is strange</a:t>
            </a:r>
          </a:p>
        </p:txBody>
      </p:sp>
    </p:spTree>
    <p:extLst>
      <p:ext uri="{BB962C8B-B14F-4D97-AF65-F5344CB8AC3E}">
        <p14:creationId xmlns:p14="http://schemas.microsoft.com/office/powerpoint/2010/main" val="2702416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332656"/>
            <a:ext cx="8496944"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Cox and </a:t>
            </a:r>
            <a:r>
              <a:rPr lang="en-AU" altLang="en-US" sz="4000" dirty="0" err="1" smtClean="0">
                <a:solidFill>
                  <a:schemeClr val="tx1"/>
                </a:solidFill>
                <a:latin typeface="Calibri" panose="020F0502020204030204" pitchFamily="34" charset="0"/>
                <a:cs typeface="Calibri" panose="020F0502020204030204" pitchFamily="34" charset="0"/>
              </a:rPr>
              <a:t>Wohlgenant</a:t>
            </a:r>
            <a:r>
              <a:rPr lang="en-AU" altLang="en-US" sz="4000" dirty="0" smtClean="0">
                <a:solidFill>
                  <a:schemeClr val="tx1"/>
                </a:solidFill>
                <a:latin typeface="Calibri" panose="020F0502020204030204" pitchFamily="34" charset="0"/>
                <a:cs typeface="Calibri" panose="020F0502020204030204" pitchFamily="34" charset="0"/>
              </a:rPr>
              <a:t> Approach (2)</a:t>
            </a:r>
          </a:p>
        </p:txBody>
      </p:sp>
      <p:sp>
        <p:nvSpPr>
          <p:cNvPr id="12291" name="Rectangle 3"/>
          <p:cNvSpPr>
            <a:spLocks noGrp="1" noChangeArrowheads="1"/>
          </p:cNvSpPr>
          <p:nvPr>
            <p:ph type="body" idx="1"/>
          </p:nvPr>
        </p:nvSpPr>
        <p:spPr>
          <a:xfrm>
            <a:off x="251520" y="1340768"/>
            <a:ext cx="8784976" cy="5184576"/>
          </a:xfrm>
        </p:spPr>
        <p:txBody>
          <a:bodyPr/>
          <a:lstStyle/>
          <a:p>
            <a:pPr marL="0" indent="0" eaLnBrk="1" hangingPunct="1">
              <a:buNone/>
            </a:pPr>
            <a:r>
              <a:rPr lang="en-US" dirty="0" smtClean="0">
                <a:latin typeface="Calibri" panose="020F0502020204030204" pitchFamily="34" charset="0"/>
              </a:rPr>
              <a:t>Identifying assumption</a:t>
            </a:r>
          </a:p>
          <a:p>
            <a:pPr eaLnBrk="1" hangingPunct="1"/>
            <a:r>
              <a:rPr lang="en-US" sz="2800" dirty="0" smtClean="0">
                <a:latin typeface="Calibri" panose="020F0502020204030204" pitchFamily="34" charset="0"/>
              </a:rPr>
              <a:t>consumers choose </a:t>
            </a:r>
            <a:r>
              <a:rPr lang="en-US" sz="2800" dirty="0">
                <a:latin typeface="Calibri" panose="020F0502020204030204" pitchFamily="34" charset="0"/>
              </a:rPr>
              <a:t>quantity (if any) of a commodity aggregate (such as a survey food group) whose quality is already set by prior decisions about the component foods within the </a:t>
            </a:r>
            <a:r>
              <a:rPr lang="en-US" sz="2800" dirty="0" smtClean="0">
                <a:latin typeface="Calibri" panose="020F0502020204030204" pitchFamily="34" charset="0"/>
              </a:rPr>
              <a:t>group</a:t>
            </a:r>
          </a:p>
          <a:p>
            <a:pPr lvl="1" eaLnBrk="1" hangingPunct="1"/>
            <a:r>
              <a:rPr lang="en-US" altLang="en-US" sz="2400" dirty="0" smtClean="0">
                <a:latin typeface="Calibri" panose="020F0502020204030204" pitchFamily="34" charset="0"/>
                <a:cs typeface="Calibri" panose="020F0502020204030204" pitchFamily="34" charset="0"/>
              </a:rPr>
              <a:t>E.g. prior decision to only buy dear </a:t>
            </a:r>
            <a:r>
              <a:rPr lang="en-US" altLang="en-US" sz="2400" i="1" dirty="0" smtClean="0">
                <a:latin typeface="Calibri" panose="020F0502020204030204" pitchFamily="34" charset="0"/>
                <a:cs typeface="Calibri" panose="020F0502020204030204" pitchFamily="34" charset="0"/>
              </a:rPr>
              <a:t>Coke </a:t>
            </a:r>
            <a:r>
              <a:rPr lang="en-US" altLang="en-US" sz="2400" dirty="0" smtClean="0">
                <a:latin typeface="Calibri" panose="020F0502020204030204" pitchFamily="34" charset="0"/>
                <a:cs typeface="Calibri" panose="020F0502020204030204" pitchFamily="34" charset="0"/>
              </a:rPr>
              <a:t>in small bottles and if get surprised by the price level, cut back quantity but don’t slide down the quality scale</a:t>
            </a:r>
          </a:p>
          <a:p>
            <a:pPr lvl="1" eaLnBrk="1" hangingPunct="1"/>
            <a:r>
              <a:rPr lang="en-US" altLang="en-US" sz="2400" dirty="0" smtClean="0">
                <a:latin typeface="Calibri" panose="020F0502020204030204" pitchFamily="34" charset="0"/>
                <a:cs typeface="Calibri" panose="020F0502020204030204" pitchFamily="34" charset="0"/>
              </a:rPr>
              <a:t>Far more plausible that quantity is predetermined and quality is adjusted in response to income/price shocks</a:t>
            </a:r>
          </a:p>
          <a:p>
            <a:pPr eaLnBrk="1" hangingPunct="1"/>
            <a:r>
              <a:rPr lang="en-US" altLang="en-US" sz="2600" dirty="0" smtClean="0">
                <a:latin typeface="Calibri" panose="020F0502020204030204" pitchFamily="34" charset="0"/>
                <a:cs typeface="Calibri" panose="020F0502020204030204" pitchFamily="34" charset="0"/>
              </a:rPr>
              <a:t>Amongst </a:t>
            </a:r>
            <a:r>
              <a:rPr lang="en-US" altLang="en-US" sz="2600" dirty="0" smtClean="0">
                <a:latin typeface="Calibri" panose="020F0502020204030204" pitchFamily="34" charset="0"/>
                <a:cs typeface="Calibri" panose="020F0502020204030204" pitchFamily="34" charset="0"/>
                <a:sym typeface="Symbol" panose="05050102010706020507" pitchFamily="18" charset="2"/>
              </a:rPr>
              <a:t></a:t>
            </a:r>
            <a:r>
              <a:rPr lang="en-US" altLang="en-US" sz="2600" dirty="0" smtClean="0">
                <a:latin typeface="Calibri" panose="020F0502020204030204" pitchFamily="34" charset="0"/>
                <a:cs typeface="Calibri" panose="020F0502020204030204" pitchFamily="34" charset="0"/>
              </a:rPr>
              <a:t>150 articles (in SCOPUS) citing Cox/</a:t>
            </a:r>
            <a:r>
              <a:rPr lang="en-US" altLang="en-US" sz="2600" dirty="0" err="1" smtClean="0">
                <a:latin typeface="Calibri" panose="020F0502020204030204" pitchFamily="34" charset="0"/>
                <a:cs typeface="Calibri" panose="020F0502020204030204" pitchFamily="34" charset="0"/>
              </a:rPr>
              <a:t>Wohlgenant</a:t>
            </a:r>
            <a:r>
              <a:rPr lang="en-US" altLang="en-US" sz="2600" dirty="0" smtClean="0">
                <a:latin typeface="Calibri" panose="020F0502020204030204" pitchFamily="34" charset="0"/>
                <a:cs typeface="Calibri" panose="020F0502020204030204" pitchFamily="34" charset="0"/>
              </a:rPr>
              <a:t>, almost none have plausible treatment for quality responses</a:t>
            </a:r>
            <a:endParaRPr lang="en-GB" altLang="en-US" sz="2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368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332656"/>
            <a:ext cx="8496944"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Cox and </a:t>
            </a:r>
            <a:r>
              <a:rPr lang="en-AU" altLang="en-US" sz="4000" dirty="0" err="1" smtClean="0">
                <a:solidFill>
                  <a:schemeClr val="tx1"/>
                </a:solidFill>
                <a:latin typeface="Calibri" panose="020F0502020204030204" pitchFamily="34" charset="0"/>
                <a:cs typeface="Calibri" panose="020F0502020204030204" pitchFamily="34" charset="0"/>
              </a:rPr>
              <a:t>Wohlgenant</a:t>
            </a:r>
            <a:r>
              <a:rPr lang="en-AU" altLang="en-US" sz="4000" dirty="0" smtClean="0">
                <a:solidFill>
                  <a:schemeClr val="tx1"/>
                </a:solidFill>
                <a:latin typeface="Calibri" panose="020F0502020204030204" pitchFamily="34" charset="0"/>
                <a:cs typeface="Calibri" panose="020F0502020204030204" pitchFamily="34" charset="0"/>
              </a:rPr>
              <a:t> Approach (3)</a:t>
            </a:r>
          </a:p>
        </p:txBody>
      </p:sp>
      <p:sp>
        <p:nvSpPr>
          <p:cNvPr id="12291" name="Rectangle 3"/>
          <p:cNvSpPr>
            <a:spLocks noGrp="1" noChangeArrowheads="1"/>
          </p:cNvSpPr>
          <p:nvPr>
            <p:ph type="body" idx="1"/>
          </p:nvPr>
        </p:nvSpPr>
        <p:spPr>
          <a:xfrm>
            <a:off x="251520" y="1340768"/>
            <a:ext cx="8784976" cy="5184576"/>
          </a:xfrm>
        </p:spPr>
        <p:txBody>
          <a:bodyPr/>
          <a:lstStyle/>
          <a:p>
            <a:pPr marL="0" indent="0" eaLnBrk="1" hangingPunct="1">
              <a:buNone/>
            </a:pPr>
            <a:r>
              <a:rPr lang="en-US" dirty="0" smtClean="0">
                <a:latin typeface="Calibri" panose="020F0502020204030204" pitchFamily="34" charset="0"/>
              </a:rPr>
              <a:t>exaggerates quantity responses to price</a:t>
            </a:r>
          </a:p>
          <a:p>
            <a:pPr eaLnBrk="1" hangingPunct="1"/>
            <a:r>
              <a:rPr lang="en-US" sz="2800" dirty="0" smtClean="0">
                <a:latin typeface="Calibri" panose="020F0502020204030204" pitchFamily="34" charset="0"/>
              </a:rPr>
              <a:t>Benchmark against the unrestricted estimates from Vietnam that allow consumers to respond on both the quality and quantity margins</a:t>
            </a:r>
          </a:p>
          <a:p>
            <a:pPr eaLnBrk="1" hangingPunct="1"/>
            <a:r>
              <a:rPr lang="en-US" sz="2800" dirty="0">
                <a:latin typeface="Calibri" panose="020F0502020204030204" pitchFamily="34" charset="0"/>
              </a:rPr>
              <a:t>s</a:t>
            </a:r>
            <a:r>
              <a:rPr lang="en-US" sz="2800" dirty="0" smtClean="0">
                <a:latin typeface="Calibri" panose="020F0502020204030204" pitchFamily="34" charset="0"/>
              </a:rPr>
              <a:t>o-called own-price elasticities of quantity demand from the Cox and </a:t>
            </a:r>
            <a:r>
              <a:rPr lang="en-US" sz="2800" dirty="0" err="1" smtClean="0">
                <a:latin typeface="Calibri" panose="020F0502020204030204" pitchFamily="34" charset="0"/>
              </a:rPr>
              <a:t>Wohlgenant</a:t>
            </a:r>
            <a:r>
              <a:rPr lang="en-US" sz="2800" dirty="0" smtClean="0">
                <a:latin typeface="Calibri" panose="020F0502020204030204" pitchFamily="34" charset="0"/>
              </a:rPr>
              <a:t> approach are at least twice as large, for major food groups like rice, pork, and beef</a:t>
            </a:r>
          </a:p>
          <a:p>
            <a:pPr lvl="1" eaLnBrk="1" hangingPunct="1"/>
            <a:r>
              <a:rPr lang="en-US" altLang="en-US" sz="2600" dirty="0" smtClean="0">
                <a:latin typeface="Calibri" panose="020F0502020204030204" pitchFamily="34" charset="0"/>
                <a:cs typeface="Calibri" panose="020F0502020204030204" pitchFamily="34" charset="0"/>
              </a:rPr>
              <a:t>Unrestricted responses on the quality margin exceed those on the quantity margin  </a:t>
            </a:r>
            <a:r>
              <a:rPr lang="en-US" altLang="en-US" sz="2600" dirty="0" smtClean="0">
                <a:latin typeface="Calibri" panose="020F0502020204030204" pitchFamily="34" charset="0"/>
                <a:cs typeface="Calibri" panose="020F0502020204030204" pitchFamily="34" charset="0"/>
                <a:sym typeface="Wingdings" panose="05000000000000000000" pitchFamily="2" charset="2"/>
              </a:rPr>
              <a:t> wrong to use an approach that treats the quality substitution as a nuisance to deal with prior to the main analysis</a:t>
            </a:r>
          </a:p>
        </p:txBody>
      </p:sp>
    </p:spTree>
    <p:extLst>
      <p:ext uri="{BB962C8B-B14F-4D97-AF65-F5344CB8AC3E}">
        <p14:creationId xmlns:p14="http://schemas.microsoft.com/office/powerpoint/2010/main" val="2329460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404664"/>
            <a:ext cx="7793037"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Powell et al (2013) </a:t>
            </a:r>
            <a:r>
              <a:rPr lang="en-AU" altLang="en-US" sz="4000" i="1" dirty="0" smtClean="0">
                <a:solidFill>
                  <a:schemeClr val="tx1"/>
                </a:solidFill>
                <a:latin typeface="Calibri" panose="020F0502020204030204" pitchFamily="34" charset="0"/>
                <a:cs typeface="Calibri" panose="020F0502020204030204" pitchFamily="34" charset="0"/>
              </a:rPr>
              <a:t>Obesity Reviews</a:t>
            </a:r>
            <a:endParaRPr lang="en-AU" altLang="en-US" sz="4000" dirty="0" smtClean="0">
              <a:solidFill>
                <a:schemeClr val="tx1"/>
              </a:solidFill>
              <a:latin typeface="Calibri" panose="020F0502020204030204" pitchFamily="34" charset="0"/>
              <a:cs typeface="Calibri" panose="020F0502020204030204" pitchFamily="34" charset="0"/>
            </a:endParaRPr>
          </a:p>
        </p:txBody>
      </p:sp>
      <p:sp>
        <p:nvSpPr>
          <p:cNvPr id="12291" name="Rectangle 3"/>
          <p:cNvSpPr>
            <a:spLocks noGrp="1" noChangeArrowheads="1"/>
          </p:cNvSpPr>
          <p:nvPr>
            <p:ph type="body" idx="1"/>
          </p:nvPr>
        </p:nvSpPr>
        <p:spPr>
          <a:xfrm>
            <a:off x="251520" y="1412776"/>
            <a:ext cx="8784976" cy="5328592"/>
          </a:xfrm>
        </p:spPr>
        <p:txBody>
          <a:bodyPr/>
          <a:lstStyle/>
          <a:p>
            <a:pPr eaLnBrk="1" hangingPunct="1"/>
            <a:r>
              <a:rPr lang="en-GB" altLang="en-US" sz="3600" dirty="0" smtClean="0">
                <a:latin typeface="Calibri" panose="020F0502020204030204" pitchFamily="34" charset="0"/>
                <a:cs typeface="Calibri" panose="020F0502020204030204" pitchFamily="34" charset="0"/>
              </a:rPr>
              <a:t>Survey 14 US studies of SSB demand, 10 with own-price elasticity estimates</a:t>
            </a:r>
          </a:p>
          <a:p>
            <a:pPr lvl="1" eaLnBrk="1" hangingPunct="1"/>
            <a:r>
              <a:rPr lang="en-GB" altLang="en-US" sz="3200" dirty="0" smtClean="0">
                <a:latin typeface="Calibri" panose="020F0502020204030204" pitchFamily="34" charset="0"/>
                <a:cs typeface="Calibri" panose="020F0502020204030204" pitchFamily="34" charset="0"/>
              </a:rPr>
              <a:t>mean own-price elasticity for SSBs of -1.21 </a:t>
            </a:r>
          </a:p>
          <a:p>
            <a:pPr lvl="2" eaLnBrk="1" hangingPunct="1"/>
            <a:r>
              <a:rPr lang="en-GB" altLang="en-US" sz="2800" dirty="0" smtClean="0">
                <a:latin typeface="Calibri" panose="020F0502020204030204" pitchFamily="34" charset="0"/>
                <a:cs typeface="Calibri" panose="020F0502020204030204" pitchFamily="34" charset="0"/>
              </a:rPr>
              <a:t>This estimate used by UConn Rudd </a:t>
            </a:r>
            <a:r>
              <a:rPr lang="en-GB" altLang="en-US" sz="2800" dirty="0" err="1" smtClean="0">
                <a:latin typeface="Calibri" panose="020F0502020204030204" pitchFamily="34" charset="0"/>
                <a:cs typeface="Calibri" panose="020F0502020204030204" pitchFamily="34" charset="0"/>
              </a:rPr>
              <a:t>Center</a:t>
            </a:r>
            <a:r>
              <a:rPr lang="en-GB" altLang="en-US" sz="2800" dirty="0" smtClean="0">
                <a:latin typeface="Calibri" panose="020F0502020204030204" pitchFamily="34" charset="0"/>
                <a:cs typeface="Calibri" panose="020F0502020204030204" pitchFamily="34" charset="0"/>
              </a:rPr>
              <a:t> for Food Policy and Obesity for SSB tax revenue calculator</a:t>
            </a:r>
          </a:p>
          <a:p>
            <a:pPr lvl="1" eaLnBrk="1" hangingPunct="1"/>
            <a:r>
              <a:rPr lang="en-GB" altLang="en-US" sz="3200" dirty="0" smtClean="0">
                <a:latin typeface="Calibri" panose="020F0502020204030204" pitchFamily="34" charset="0"/>
                <a:cs typeface="Calibri" panose="020F0502020204030204" pitchFamily="34" charset="0"/>
              </a:rPr>
              <a:t>the studies surveyed mostly use </a:t>
            </a:r>
            <a:r>
              <a:rPr lang="en-GB" altLang="en-US" sz="3200" dirty="0" err="1" smtClean="0">
                <a:latin typeface="Calibri" panose="020F0502020204030204" pitchFamily="34" charset="0"/>
                <a:cs typeface="Calibri" panose="020F0502020204030204" pitchFamily="34" charset="0"/>
              </a:rPr>
              <a:t>HomeScan</a:t>
            </a:r>
            <a:r>
              <a:rPr lang="en-GB" altLang="en-US" sz="3200" dirty="0" smtClean="0">
                <a:latin typeface="Calibri" panose="020F0502020204030204" pitchFamily="34" charset="0"/>
                <a:cs typeface="Calibri" panose="020F0502020204030204" pitchFamily="34" charset="0"/>
              </a:rPr>
              <a:t> barcoded data</a:t>
            </a:r>
          </a:p>
          <a:p>
            <a:pPr lvl="2" eaLnBrk="1" hangingPunct="1"/>
            <a:r>
              <a:rPr lang="en-GB" altLang="en-US" sz="2800" dirty="0" smtClean="0">
                <a:latin typeface="Calibri" panose="020F0502020204030204" pitchFamily="34" charset="0"/>
                <a:cs typeface="Calibri" panose="020F0502020204030204" pitchFamily="34" charset="0"/>
              </a:rPr>
              <a:t>With this level of product specificity within-group quality adjustment should not matter</a:t>
            </a:r>
          </a:p>
          <a:p>
            <a:pPr eaLnBrk="1" hangingPunct="1"/>
            <a:r>
              <a:rPr lang="en-GB" altLang="en-US" sz="3600" dirty="0" smtClean="0">
                <a:latin typeface="Calibri" panose="020F0502020204030204" pitchFamily="34" charset="0"/>
                <a:cs typeface="Calibri" panose="020F0502020204030204" pitchFamily="34" charset="0"/>
              </a:rPr>
              <a:t>But there is another bias…</a:t>
            </a:r>
          </a:p>
        </p:txBody>
      </p:sp>
    </p:spTree>
    <p:extLst>
      <p:ext uri="{BB962C8B-B14F-4D97-AF65-F5344CB8AC3E}">
        <p14:creationId xmlns:p14="http://schemas.microsoft.com/office/powerpoint/2010/main" val="2069541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404664"/>
            <a:ext cx="7793037" cy="792088"/>
          </a:xfrm>
        </p:spPr>
        <p:txBody>
          <a:bodyPr/>
          <a:lstStyle/>
          <a:p>
            <a:pPr eaLnBrk="1" hangingPunct="1"/>
            <a:r>
              <a:rPr lang="en-AU" altLang="en-US" sz="4000" dirty="0" smtClean="0">
                <a:solidFill>
                  <a:schemeClr val="tx1"/>
                </a:solidFill>
                <a:latin typeface="Calibri" panose="020F0502020204030204" pitchFamily="34" charset="0"/>
                <a:cs typeface="Calibri" panose="020F0502020204030204" pitchFamily="34" charset="0"/>
              </a:rPr>
              <a:t>Powell et al (continued)</a:t>
            </a:r>
          </a:p>
        </p:txBody>
      </p:sp>
      <p:sp>
        <p:nvSpPr>
          <p:cNvPr id="12291" name="Rectangle 3"/>
          <p:cNvSpPr>
            <a:spLocks noGrp="1" noChangeArrowheads="1"/>
          </p:cNvSpPr>
          <p:nvPr>
            <p:ph type="body" idx="1"/>
          </p:nvPr>
        </p:nvSpPr>
        <p:spPr>
          <a:xfrm>
            <a:off x="251520" y="1412776"/>
            <a:ext cx="8784976" cy="5328592"/>
          </a:xfrm>
        </p:spPr>
        <p:txBody>
          <a:bodyPr/>
          <a:lstStyle/>
          <a:p>
            <a:pPr eaLnBrk="1" hangingPunct="1"/>
            <a:r>
              <a:rPr lang="en-GB" altLang="en-US" sz="3600" dirty="0" smtClean="0">
                <a:latin typeface="Calibri" panose="020F0502020204030204" pitchFamily="34" charset="0"/>
                <a:cs typeface="Calibri" panose="020F0502020204030204" pitchFamily="34" charset="0"/>
              </a:rPr>
              <a:t>Average over conditional and unconditional estimates of own-price elasticities</a:t>
            </a:r>
          </a:p>
          <a:p>
            <a:pPr lvl="1" eaLnBrk="1" hangingPunct="1"/>
            <a:r>
              <a:rPr lang="en-GB" altLang="en-US" dirty="0" smtClean="0">
                <a:latin typeface="Calibri" panose="020F0502020204030204" pitchFamily="34" charset="0"/>
                <a:cs typeface="Calibri" panose="020F0502020204030204" pitchFamily="34" charset="0"/>
              </a:rPr>
              <a:t>Conditional elasticities are from multi-stage budgeting</a:t>
            </a:r>
          </a:p>
          <a:p>
            <a:pPr lvl="2" eaLnBrk="1" hangingPunct="1"/>
            <a:r>
              <a:rPr lang="en-GB" altLang="en-US" sz="2600" dirty="0" smtClean="0">
                <a:latin typeface="Calibri" panose="020F0502020204030204" pitchFamily="34" charset="0"/>
                <a:cs typeface="Calibri" panose="020F0502020204030204" pitchFamily="34" charset="0"/>
              </a:rPr>
              <a:t>Allocate budget to food versus non-food</a:t>
            </a:r>
          </a:p>
          <a:p>
            <a:pPr lvl="3" eaLnBrk="1" hangingPunct="1"/>
            <a:r>
              <a:rPr lang="en-GB" altLang="en-US" sz="2400" dirty="0" smtClean="0">
                <a:latin typeface="Calibri" panose="020F0502020204030204" pitchFamily="34" charset="0"/>
                <a:cs typeface="Calibri" panose="020F0502020204030204" pitchFamily="34" charset="0"/>
              </a:rPr>
              <a:t>Allocate food to cereals, meats, </a:t>
            </a:r>
            <a:r>
              <a:rPr lang="en-GB" altLang="en-US" sz="2400" dirty="0" err="1" smtClean="0">
                <a:latin typeface="Calibri" panose="020F0502020204030204" pitchFamily="34" charset="0"/>
                <a:cs typeface="Calibri" panose="020F0502020204030204" pitchFamily="34" charset="0"/>
              </a:rPr>
              <a:t>veges</a:t>
            </a:r>
            <a:r>
              <a:rPr lang="en-GB" altLang="en-US" sz="2400" dirty="0" smtClean="0">
                <a:latin typeface="Calibri" panose="020F0502020204030204" pitchFamily="34" charset="0"/>
                <a:cs typeface="Calibri" panose="020F0502020204030204" pitchFamily="34" charset="0"/>
              </a:rPr>
              <a:t>, beverages </a:t>
            </a:r>
            <a:r>
              <a:rPr lang="en-GB" altLang="en-US" sz="2400" dirty="0" err="1" smtClean="0">
                <a:latin typeface="Calibri" panose="020F0502020204030204" pitchFamily="34" charset="0"/>
                <a:cs typeface="Calibri" panose="020F0502020204030204" pitchFamily="34" charset="0"/>
              </a:rPr>
              <a:t>etc</a:t>
            </a:r>
            <a:endParaRPr lang="en-GB" altLang="en-US" sz="2400" dirty="0" smtClean="0">
              <a:latin typeface="Calibri" panose="020F0502020204030204" pitchFamily="34" charset="0"/>
              <a:cs typeface="Calibri" panose="020F0502020204030204" pitchFamily="34" charset="0"/>
            </a:endParaRPr>
          </a:p>
          <a:p>
            <a:pPr lvl="3" eaLnBrk="1" hangingPunct="1"/>
            <a:r>
              <a:rPr lang="en-GB" altLang="en-US" sz="2400" dirty="0" smtClean="0">
                <a:latin typeface="Calibri" panose="020F0502020204030204" pitchFamily="34" charset="0"/>
                <a:cs typeface="Calibri" panose="020F0502020204030204" pitchFamily="34" charset="0"/>
              </a:rPr>
              <a:t>Then elasticities within each of these groups</a:t>
            </a:r>
          </a:p>
          <a:p>
            <a:pPr lvl="1" eaLnBrk="1" hangingPunct="1"/>
            <a:r>
              <a:rPr lang="en-GB" altLang="en-US" dirty="0" smtClean="0">
                <a:latin typeface="Calibri" panose="020F0502020204030204" pitchFamily="34" charset="0"/>
                <a:cs typeface="Calibri" panose="020F0502020204030204" pitchFamily="34" charset="0"/>
              </a:rPr>
              <a:t>Within group elasticity is much larger because it is for close substitutes and holds constant the spending on the group </a:t>
            </a:r>
            <a:r>
              <a:rPr lang="en-GB" altLang="en-US" dirty="0" smtClean="0">
                <a:latin typeface="Calibri" panose="020F0502020204030204" pitchFamily="34" charset="0"/>
                <a:cs typeface="Calibri" panose="020F0502020204030204" pitchFamily="34" charset="0"/>
                <a:sym typeface="Symbol" panose="05050102010706020507" pitchFamily="18" charset="2"/>
              </a:rPr>
              <a:t> unconditional elasticity</a:t>
            </a:r>
            <a:endParaRPr lang="en-GB" altLang="en-US" dirty="0">
              <a:latin typeface="Calibri" panose="020F0502020204030204" pitchFamily="34" charset="0"/>
              <a:cs typeface="Calibri" panose="020F0502020204030204" pitchFamily="34" charset="0"/>
            </a:endParaRPr>
          </a:p>
          <a:p>
            <a:pPr lvl="1" eaLnBrk="1" hangingPunct="1"/>
            <a:r>
              <a:rPr lang="en-GB" altLang="en-US" dirty="0" smtClean="0">
                <a:latin typeface="Calibri" panose="020F0502020204030204" pitchFamily="34" charset="0"/>
                <a:cs typeface="Calibri" panose="020F0502020204030204" pitchFamily="34" charset="0"/>
              </a:rPr>
              <a:t>E.g. Brown (2008) is for 12 types of non-alcoholic </a:t>
            </a:r>
            <a:r>
              <a:rPr lang="en-GB" altLang="en-US" dirty="0" err="1" smtClean="0">
                <a:latin typeface="Calibri" panose="020F0502020204030204" pitchFamily="34" charset="0"/>
                <a:cs typeface="Calibri" panose="020F0502020204030204" pitchFamily="34" charset="0"/>
              </a:rPr>
              <a:t>bev</a:t>
            </a:r>
            <a:r>
              <a:rPr lang="en-GB" altLang="en-US" dirty="0" smtClean="0">
                <a:latin typeface="Calibri" panose="020F0502020204030204" pitchFamily="34" charset="0"/>
                <a:cs typeface="Calibri" panose="020F0502020204030204" pitchFamily="34" charset="0"/>
              </a:rPr>
              <a:t> with own-price elasticities for SSBs from -1.5 to -2.0</a:t>
            </a:r>
          </a:p>
        </p:txBody>
      </p:sp>
    </p:spTree>
    <p:extLst>
      <p:ext uri="{BB962C8B-B14F-4D97-AF65-F5344CB8AC3E}">
        <p14:creationId xmlns:p14="http://schemas.microsoft.com/office/powerpoint/2010/main" val="2976756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7793037" cy="1008112"/>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Other sources of overstatement</a:t>
            </a:r>
          </a:p>
        </p:txBody>
      </p:sp>
      <p:sp>
        <p:nvSpPr>
          <p:cNvPr id="11267" name="Rectangle 3"/>
          <p:cNvSpPr>
            <a:spLocks noGrp="1" noChangeArrowheads="1"/>
          </p:cNvSpPr>
          <p:nvPr>
            <p:ph type="body" idx="1"/>
          </p:nvPr>
        </p:nvSpPr>
        <p:spPr>
          <a:xfrm>
            <a:off x="251520" y="1268760"/>
            <a:ext cx="8712968" cy="4835178"/>
          </a:xfrm>
        </p:spPr>
        <p:txBody>
          <a:bodyPr/>
          <a:lstStyle/>
          <a:p>
            <a:pPr eaLnBrk="1" hangingPunct="1"/>
            <a:r>
              <a:rPr lang="en-US" altLang="en-US" sz="3600" dirty="0" smtClean="0">
                <a:latin typeface="Calibri" panose="020F0502020204030204" pitchFamily="34" charset="0"/>
                <a:cs typeface="Calibri" panose="020F0502020204030204" pitchFamily="34" charset="0"/>
              </a:rPr>
              <a:t>Failure to account for storability</a:t>
            </a:r>
          </a:p>
          <a:p>
            <a:pPr lvl="1" eaLnBrk="1" hangingPunct="1"/>
            <a:r>
              <a:rPr lang="en-US" altLang="en-US" dirty="0" smtClean="0">
                <a:latin typeface="Calibri" panose="020F0502020204030204" pitchFamily="34" charset="0"/>
                <a:cs typeface="Calibri" panose="020F0502020204030204" pitchFamily="34" charset="0"/>
              </a:rPr>
              <a:t>SSBs are storable for several months so purchase in the survey period need not be for consumption then</a:t>
            </a:r>
          </a:p>
          <a:p>
            <a:pPr lvl="2" eaLnBrk="1" hangingPunct="1"/>
            <a:r>
              <a:rPr lang="en-US" altLang="en-US" dirty="0" smtClean="0">
                <a:latin typeface="Calibri" panose="020F0502020204030204" pitchFamily="34" charset="0"/>
                <a:cs typeface="Calibri" panose="020F0502020204030204" pitchFamily="34" charset="0"/>
              </a:rPr>
              <a:t>Wang et al find 65% stockpile SSBs during sales, </a:t>
            </a:r>
            <a:r>
              <a:rPr lang="en-US" altLang="en-US" i="1" dirty="0" err="1" smtClean="0">
                <a:latin typeface="Calibri" panose="020F0502020204030204" pitchFamily="34" charset="0"/>
                <a:cs typeface="Calibri" panose="020F0502020204030204" pitchFamily="34" charset="0"/>
              </a:rPr>
              <a:t>storers</a:t>
            </a:r>
            <a:r>
              <a:rPr lang="en-US" altLang="en-US" dirty="0" smtClean="0">
                <a:latin typeface="Calibri" panose="020F0502020204030204" pitchFamily="34" charset="0"/>
                <a:cs typeface="Calibri" panose="020F0502020204030204" pitchFamily="34" charset="0"/>
              </a:rPr>
              <a:t> are less price sensitive, and are more prevalent in obese areas</a:t>
            </a:r>
          </a:p>
          <a:p>
            <a:pPr eaLnBrk="1" hangingPunct="1"/>
            <a:r>
              <a:rPr lang="en-US" altLang="en-US" sz="3600" dirty="0" smtClean="0">
                <a:latin typeface="Calibri" panose="020F0502020204030204" pitchFamily="34" charset="0"/>
                <a:cs typeface="Calibri" panose="020F0502020204030204" pitchFamily="34" charset="0"/>
              </a:rPr>
              <a:t>Wrongful use of censored demand models</a:t>
            </a:r>
          </a:p>
          <a:p>
            <a:pPr lvl="1" eaLnBrk="1" hangingPunct="1"/>
            <a:r>
              <a:rPr lang="en-US" altLang="en-US" dirty="0" smtClean="0">
                <a:latin typeface="Calibri" panose="020F0502020204030204" pitchFamily="34" charset="0"/>
                <a:cs typeface="Calibri" panose="020F0502020204030204" pitchFamily="34" charset="0"/>
              </a:rPr>
              <a:t>Focus is changes in population average sugar intake irrespective of whether on intensive or extensive margins </a:t>
            </a:r>
            <a:r>
              <a:rPr lang="en-US" altLang="en-US" dirty="0" smtClean="0">
                <a:latin typeface="Calibri" panose="020F0502020204030204" pitchFamily="34" charset="0"/>
                <a:cs typeface="Calibri" panose="020F0502020204030204" pitchFamily="34" charset="0"/>
                <a:sym typeface="Wingdings" panose="05000000000000000000" pitchFamily="2" charset="2"/>
              </a:rPr>
              <a:t> unconditional expected value we need</a:t>
            </a:r>
          </a:p>
          <a:p>
            <a:pPr lvl="1" eaLnBrk="1" hangingPunct="1"/>
            <a:r>
              <a:rPr lang="en-US" altLang="en-US" dirty="0" smtClean="0">
                <a:latin typeface="Calibri" panose="020F0502020204030204" pitchFamily="34" charset="0"/>
                <a:cs typeface="Calibri" panose="020F0502020204030204" pitchFamily="34" charset="0"/>
                <a:sym typeface="Wingdings" panose="05000000000000000000" pitchFamily="2" charset="2"/>
              </a:rPr>
              <a:t>Censored demand (or Tobit) doesn’t give this and has to be adjusted down by % of non-limit observations</a:t>
            </a:r>
            <a:endParaRPr lang="en-US" alt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126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249462" y="298450"/>
            <a:ext cx="8697688" cy="1077218"/>
          </a:xfrm>
        </p:spPr>
        <p:txBody>
          <a:bodyPr>
            <a:noAutofit/>
          </a:bodyPr>
          <a:lstStyle/>
          <a:p>
            <a:r>
              <a:rPr lang="en-NZ" sz="4000" dirty="0">
                <a:latin typeface="Calibri" panose="020F0502020204030204" pitchFamily="34" charset="0"/>
                <a:cs typeface="Calibri" panose="020F0502020204030204" pitchFamily="34" charset="0"/>
              </a:rPr>
              <a:t>e</a:t>
            </a:r>
            <a:r>
              <a:rPr lang="en-NZ" sz="4000" dirty="0" smtClean="0">
                <a:latin typeface="Calibri" panose="020F0502020204030204" pitchFamily="34" charset="0"/>
                <a:cs typeface="Calibri" panose="020F0502020204030204" pitchFamily="34" charset="0"/>
              </a:rPr>
              <a:t>lasticity </a:t>
            </a:r>
            <a:r>
              <a:rPr lang="en-NZ" sz="4000" dirty="0">
                <a:latin typeface="Calibri" panose="020F0502020204030204" pitchFamily="34" charset="0"/>
                <a:cs typeface="Calibri" panose="020F0502020204030204" pitchFamily="34" charset="0"/>
              </a:rPr>
              <a:t>estimates from </a:t>
            </a:r>
            <a:r>
              <a:rPr lang="en-NZ" sz="4000" dirty="0" smtClean="0">
                <a:latin typeface="Calibri" panose="020F0502020204030204" pitchFamily="34" charset="0"/>
                <a:cs typeface="Calibri" panose="020F0502020204030204" pitchFamily="34" charset="0"/>
              </a:rPr>
              <a:t>HH survey </a:t>
            </a:r>
            <a:r>
              <a:rPr lang="en-NZ" sz="4000" dirty="0">
                <a:latin typeface="Calibri" panose="020F0502020204030204" pitchFamily="34" charset="0"/>
                <a:cs typeface="Calibri" panose="020F0502020204030204" pitchFamily="34" charset="0"/>
              </a:rPr>
              <a:t>data have a </a:t>
            </a:r>
            <a:r>
              <a:rPr lang="en-NZ" sz="4000" dirty="0" smtClean="0">
                <a:latin typeface="Calibri" panose="020F0502020204030204" pitchFamily="34" charset="0"/>
                <a:cs typeface="Calibri" panose="020F0502020204030204" pitchFamily="34" charset="0"/>
              </a:rPr>
              <a:t>big (and largely ignored) </a:t>
            </a:r>
            <a:r>
              <a:rPr lang="en-NZ" sz="4000" dirty="0">
                <a:latin typeface="Calibri" panose="020F0502020204030204" pitchFamily="34" charset="0"/>
                <a:cs typeface="Calibri" panose="020F0502020204030204" pitchFamily="34" charset="0"/>
              </a:rPr>
              <a:t>problem</a:t>
            </a:r>
          </a:p>
        </p:txBody>
      </p:sp>
      <p:sp>
        <p:nvSpPr>
          <p:cNvPr id="30723" name="Content Placeholder 2"/>
          <p:cNvSpPr>
            <a:spLocks noGrp="1"/>
          </p:cNvSpPr>
          <p:nvPr>
            <p:ph idx="1"/>
          </p:nvPr>
        </p:nvSpPr>
        <p:spPr>
          <a:xfrm>
            <a:off x="249462" y="1781848"/>
            <a:ext cx="8695630" cy="4168321"/>
          </a:xfrm>
        </p:spPr>
        <p:txBody>
          <a:bodyPr>
            <a:noAutofit/>
          </a:bodyPr>
          <a:lstStyle/>
          <a:p>
            <a:pPr>
              <a:spcBef>
                <a:spcPts val="1000"/>
              </a:spcBef>
            </a:pPr>
            <a:r>
              <a:rPr lang="en-NZ" sz="2600" dirty="0">
                <a:latin typeface="Calibri" panose="020F0502020204030204" pitchFamily="34" charset="0"/>
                <a:cs typeface="Calibri" panose="020F0502020204030204" pitchFamily="34" charset="0"/>
              </a:rPr>
              <a:t>Most demand modelling on household survey data uses budget share data</a:t>
            </a:r>
          </a:p>
          <a:p>
            <a:pPr lvl="1">
              <a:spcBef>
                <a:spcPts val="1000"/>
              </a:spcBef>
            </a:pPr>
            <a:r>
              <a:rPr lang="en-NZ" sz="2200" dirty="0">
                <a:latin typeface="Calibri" panose="020F0502020204030204" pitchFamily="34" charset="0"/>
                <a:cs typeface="Calibri" panose="020F0502020204030204" pitchFamily="34" charset="0"/>
              </a:rPr>
              <a:t>Budget shares </a:t>
            </a:r>
            <a:r>
              <a:rPr lang="en-NZ" sz="2200" dirty="0" smtClean="0">
                <a:latin typeface="Calibri" panose="020F0502020204030204" pitchFamily="34" charset="0"/>
                <a:cs typeface="Calibri" panose="020F0502020204030204" pitchFamily="34" charset="0"/>
              </a:rPr>
              <a:t>vary with quality, quantity </a:t>
            </a:r>
            <a:r>
              <a:rPr lang="en-NZ" sz="2200" dirty="0">
                <a:latin typeface="Calibri" panose="020F0502020204030204" pitchFamily="34" charset="0"/>
                <a:cs typeface="Calibri" panose="020F0502020204030204" pitchFamily="34" charset="0"/>
              </a:rPr>
              <a:t>and </a:t>
            </a:r>
            <a:r>
              <a:rPr lang="en-NZ" sz="2200" dirty="0" smtClean="0">
                <a:latin typeface="Calibri" panose="020F0502020204030204" pitchFamily="34" charset="0"/>
                <a:cs typeface="Calibri" panose="020F0502020204030204" pitchFamily="34" charset="0"/>
              </a:rPr>
              <a:t>price</a:t>
            </a:r>
            <a:endParaRPr lang="en-NZ" sz="2200" dirty="0">
              <a:latin typeface="Calibri" panose="020F0502020204030204" pitchFamily="34" charset="0"/>
              <a:cs typeface="Calibri" panose="020F0502020204030204" pitchFamily="34" charset="0"/>
            </a:endParaRPr>
          </a:p>
          <a:p>
            <a:pPr>
              <a:spcBef>
                <a:spcPts val="1000"/>
              </a:spcBef>
            </a:pPr>
            <a:r>
              <a:rPr lang="en-NZ" sz="2600" dirty="0">
                <a:latin typeface="Calibri" panose="020F0502020204030204" pitchFamily="34" charset="0"/>
                <a:cs typeface="Calibri" panose="020F0502020204030204" pitchFamily="34" charset="0"/>
              </a:rPr>
              <a:t>to derive quantity responses from observed budget </a:t>
            </a:r>
            <a:r>
              <a:rPr lang="en-NZ" sz="2600" dirty="0" smtClean="0">
                <a:latin typeface="Calibri" panose="020F0502020204030204" pitchFamily="34" charset="0"/>
                <a:cs typeface="Calibri" panose="020F0502020204030204" pitchFamily="34" charset="0"/>
              </a:rPr>
              <a:t>shares as </a:t>
            </a:r>
            <a:r>
              <a:rPr lang="en-NZ" sz="2600" dirty="0">
                <a:latin typeface="Calibri" panose="020F0502020204030204" pitchFamily="34" charset="0"/>
                <a:cs typeface="Calibri" panose="020F0502020204030204" pitchFamily="34" charset="0"/>
              </a:rPr>
              <a:t>prices change, </a:t>
            </a:r>
            <a:r>
              <a:rPr lang="en-NZ" sz="2600" dirty="0" smtClean="0">
                <a:latin typeface="Calibri" panose="020F0502020204030204" pitchFamily="34" charset="0"/>
                <a:cs typeface="Calibri" panose="020F0502020204030204" pitchFamily="34" charset="0"/>
              </a:rPr>
              <a:t>we also need </a:t>
            </a:r>
            <a:r>
              <a:rPr lang="en-NZ" sz="2600" dirty="0">
                <a:latin typeface="Calibri" panose="020F0502020204030204" pitchFamily="34" charset="0"/>
                <a:cs typeface="Calibri" panose="020F0502020204030204" pitchFamily="34" charset="0"/>
              </a:rPr>
              <a:t>to model quality </a:t>
            </a:r>
            <a:r>
              <a:rPr lang="en-NZ" sz="2600" dirty="0" smtClean="0">
                <a:latin typeface="Calibri" panose="020F0502020204030204" pitchFamily="34" charset="0"/>
                <a:cs typeface="Calibri" panose="020F0502020204030204" pitchFamily="34" charset="0"/>
              </a:rPr>
              <a:t>choice</a:t>
            </a:r>
            <a:endParaRPr lang="en-NZ" sz="2600" dirty="0">
              <a:latin typeface="Calibri" panose="020F0502020204030204" pitchFamily="34" charset="0"/>
              <a:cs typeface="Calibri" panose="020F0502020204030204" pitchFamily="34" charset="0"/>
            </a:endParaRPr>
          </a:p>
          <a:p>
            <a:pPr>
              <a:spcBef>
                <a:spcPts val="1000"/>
              </a:spcBef>
            </a:pPr>
            <a:r>
              <a:rPr lang="en-NZ" sz="2600" dirty="0" smtClean="0">
                <a:latin typeface="Calibri" panose="020F0502020204030204" pitchFamily="34" charset="0"/>
                <a:cs typeface="Calibri" panose="020F0502020204030204" pitchFamily="34" charset="0"/>
              </a:rPr>
              <a:t>Most </a:t>
            </a:r>
            <a:r>
              <a:rPr lang="en-NZ" sz="2600" dirty="0">
                <a:latin typeface="Calibri" panose="020F0502020204030204" pitchFamily="34" charset="0"/>
                <a:cs typeface="Calibri" panose="020F0502020204030204" pitchFamily="34" charset="0"/>
              </a:rPr>
              <a:t>studies in </a:t>
            </a:r>
            <a:r>
              <a:rPr lang="en-NZ" sz="2600" dirty="0" smtClean="0">
                <a:latin typeface="Calibri" panose="020F0502020204030204" pitchFamily="34" charset="0"/>
                <a:cs typeface="Calibri" panose="020F0502020204030204" pitchFamily="34" charset="0"/>
              </a:rPr>
              <a:t>the literature </a:t>
            </a:r>
            <a:r>
              <a:rPr lang="en-NZ" sz="2600" dirty="0">
                <a:latin typeface="Calibri" panose="020F0502020204030204" pitchFamily="34" charset="0"/>
                <a:cs typeface="Calibri" panose="020F0502020204030204" pitchFamily="34" charset="0"/>
              </a:rPr>
              <a:t>ignore this and </a:t>
            </a:r>
            <a:r>
              <a:rPr lang="en-NZ" sz="2600" dirty="0" smtClean="0">
                <a:latin typeface="Calibri" panose="020F0502020204030204" pitchFamily="34" charset="0"/>
                <a:cs typeface="Calibri" panose="020F0502020204030204" pitchFamily="34" charset="0"/>
              </a:rPr>
              <a:t>implicitly assume </a:t>
            </a:r>
            <a:r>
              <a:rPr lang="en-NZ" sz="2600" dirty="0">
                <a:latin typeface="Calibri" panose="020F0502020204030204" pitchFamily="34" charset="0"/>
                <a:cs typeface="Calibri" panose="020F0502020204030204" pitchFamily="34" charset="0"/>
              </a:rPr>
              <a:t>that there is zero scope for quality </a:t>
            </a:r>
            <a:r>
              <a:rPr lang="en-NZ" sz="2600" dirty="0" smtClean="0">
                <a:latin typeface="Calibri" panose="020F0502020204030204" pitchFamily="34" charset="0"/>
                <a:cs typeface="Calibri" panose="020F0502020204030204" pitchFamily="34" charset="0"/>
              </a:rPr>
              <a:t>response</a:t>
            </a:r>
            <a:endParaRPr lang="en-NZ" sz="2600" dirty="0">
              <a:latin typeface="Calibri" panose="020F0502020204030204" pitchFamily="34" charset="0"/>
              <a:cs typeface="Calibri" panose="020F0502020204030204" pitchFamily="34" charset="0"/>
            </a:endParaRPr>
          </a:p>
          <a:p>
            <a:pPr lvl="1">
              <a:spcBef>
                <a:spcPts val="1000"/>
              </a:spcBef>
            </a:pPr>
            <a:r>
              <a:rPr lang="en-NZ" sz="2200" dirty="0">
                <a:latin typeface="Calibri" panose="020F0502020204030204" pitchFamily="34" charset="0"/>
                <a:cs typeface="Calibri" panose="020F0502020204030204" pitchFamily="34" charset="0"/>
              </a:rPr>
              <a:t>in countries studied thus far, </a:t>
            </a:r>
            <a:r>
              <a:rPr lang="en-GB" sz="2200" dirty="0">
                <a:latin typeface="Calibri" panose="020F0502020204030204" pitchFamily="34" charset="0"/>
                <a:cs typeface="Calibri" panose="020F0502020204030204" pitchFamily="34" charset="0"/>
              </a:rPr>
              <a:t>much of the response to price changes is quality </a:t>
            </a:r>
            <a:r>
              <a:rPr lang="en-GB" sz="2200" dirty="0" smtClean="0">
                <a:latin typeface="Calibri" panose="020F0502020204030204" pitchFamily="34" charset="0"/>
                <a:cs typeface="Calibri" panose="020F0502020204030204" pitchFamily="34" charset="0"/>
              </a:rPr>
              <a:t>adjustment rather than quantity response</a:t>
            </a:r>
          </a:p>
          <a:p>
            <a:pPr marL="457200" lvl="1" indent="0">
              <a:spcBef>
                <a:spcPts val="1000"/>
              </a:spcBef>
              <a:buNone/>
            </a:pPr>
            <a:r>
              <a:rPr lang="en-GB" dirty="0" smtClean="0">
                <a:latin typeface="Calibri" panose="020F0502020204030204" pitchFamily="34" charset="0"/>
                <a:cs typeface="Calibri" panose="020F0502020204030204" pitchFamily="34" charset="0"/>
                <a:sym typeface="Wingdings" panose="05000000000000000000" pitchFamily="2" charset="2"/>
              </a:rPr>
              <a:t> Efficacy of taxing unhealthy items will be greatly overstated by the elasticities in the existing literature</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8762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7793037" cy="1008112"/>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Some sociological observations</a:t>
            </a:r>
          </a:p>
        </p:txBody>
      </p:sp>
      <p:sp>
        <p:nvSpPr>
          <p:cNvPr id="11267" name="Rectangle 3"/>
          <p:cNvSpPr>
            <a:spLocks noGrp="1" noChangeArrowheads="1"/>
          </p:cNvSpPr>
          <p:nvPr>
            <p:ph type="body" idx="1"/>
          </p:nvPr>
        </p:nvSpPr>
        <p:spPr>
          <a:xfrm>
            <a:off x="251520" y="1268760"/>
            <a:ext cx="8712968" cy="4835178"/>
          </a:xfrm>
        </p:spPr>
        <p:txBody>
          <a:bodyPr/>
          <a:lstStyle/>
          <a:p>
            <a:pPr eaLnBrk="1" hangingPunct="1"/>
            <a:r>
              <a:rPr lang="en-US" altLang="en-US" sz="3600" dirty="0" smtClean="0">
                <a:latin typeface="Calibri" panose="020F0502020204030204" pitchFamily="34" charset="0"/>
                <a:cs typeface="Calibri" panose="020F0502020204030204" pitchFamily="34" charset="0"/>
              </a:rPr>
              <a:t>Important disciplinary differences between economics, agricultural/applied economics, and public health</a:t>
            </a:r>
          </a:p>
          <a:p>
            <a:pPr lvl="1" eaLnBrk="1" hangingPunct="1"/>
            <a:r>
              <a:rPr lang="en-US" altLang="en-US" dirty="0" smtClean="0">
                <a:latin typeface="Calibri" panose="020F0502020204030204" pitchFamily="34" charset="0"/>
                <a:cs typeface="Calibri" panose="020F0502020204030204" pitchFamily="34" charset="0"/>
              </a:rPr>
              <a:t>Uneven standards of evidence within and between journals in these disciplines</a:t>
            </a:r>
          </a:p>
          <a:p>
            <a:pPr lvl="1" eaLnBrk="1" hangingPunct="1"/>
            <a:r>
              <a:rPr lang="en-US" altLang="en-US" dirty="0" smtClean="0">
                <a:latin typeface="Calibri" panose="020F0502020204030204" pitchFamily="34" charset="0"/>
                <a:cs typeface="Calibri" panose="020F0502020204030204" pitchFamily="34" charset="0"/>
              </a:rPr>
              <a:t>Different approaches to summarizing the state of knowledge</a:t>
            </a:r>
          </a:p>
          <a:p>
            <a:pPr lvl="1" eaLnBrk="1" hangingPunct="1"/>
            <a:r>
              <a:rPr lang="en-US" altLang="en-US" dirty="0" smtClean="0">
                <a:latin typeface="Calibri" panose="020F0502020204030204" pitchFamily="34" charset="0"/>
                <a:cs typeface="Calibri" panose="020F0502020204030204" pitchFamily="34" charset="0"/>
              </a:rPr>
              <a:t>Different approaches to the research/policy nexus</a:t>
            </a:r>
          </a:p>
          <a:p>
            <a:pPr eaLnBrk="1" hangingPunct="1"/>
            <a:r>
              <a:rPr lang="en-US" altLang="en-US" sz="3000" dirty="0" smtClean="0">
                <a:latin typeface="Calibri" panose="020F0502020204030204" pitchFamily="34" charset="0"/>
                <a:cs typeface="Calibri" panose="020F0502020204030204" pitchFamily="34" charset="0"/>
              </a:rPr>
              <a:t>may contribute to a misreading of the evidence and unwarranted expectations about what taxes on unhealthy items may achieve</a:t>
            </a:r>
          </a:p>
        </p:txBody>
      </p:sp>
    </p:spTree>
    <p:extLst>
      <p:ext uri="{BB962C8B-B14F-4D97-AF65-F5344CB8AC3E}">
        <p14:creationId xmlns:p14="http://schemas.microsoft.com/office/powerpoint/2010/main" val="1682578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7793037" cy="1008112"/>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Economists…</a:t>
            </a:r>
          </a:p>
        </p:txBody>
      </p:sp>
      <p:sp>
        <p:nvSpPr>
          <p:cNvPr id="11267" name="Rectangle 3"/>
          <p:cNvSpPr>
            <a:spLocks noGrp="1" noChangeArrowheads="1"/>
          </p:cNvSpPr>
          <p:nvPr>
            <p:ph type="body" idx="1"/>
          </p:nvPr>
        </p:nvSpPr>
        <p:spPr>
          <a:xfrm>
            <a:off x="251520" y="1141174"/>
            <a:ext cx="8712968" cy="4835178"/>
          </a:xfrm>
        </p:spPr>
        <p:txBody>
          <a:bodyPr/>
          <a:lstStyle/>
          <a:p>
            <a:pPr eaLnBrk="1" hangingPunct="1"/>
            <a:r>
              <a:rPr lang="en-US" altLang="en-US" sz="3600" dirty="0" smtClean="0">
                <a:latin typeface="Calibri" panose="020F0502020204030204" pitchFamily="34" charset="0"/>
                <a:cs typeface="Calibri" panose="020F0502020204030204" pitchFamily="34" charset="0"/>
              </a:rPr>
              <a:t>Don’t publish much</a:t>
            </a:r>
          </a:p>
          <a:p>
            <a:pPr lvl="1" eaLnBrk="1" hangingPunct="1"/>
            <a:r>
              <a:rPr lang="en-US" altLang="en-US" sz="2200" dirty="0" smtClean="0">
                <a:latin typeface="Calibri" panose="020F0502020204030204" pitchFamily="34" charset="0"/>
                <a:cs typeface="Calibri" panose="020F0502020204030204" pitchFamily="34" charset="0"/>
              </a:rPr>
              <a:t>60% of PhDs from the top 10 US departments had published less than the e</a:t>
            </a:r>
            <a:r>
              <a:rPr lang="en-US" sz="2200" dirty="0" smtClean="0">
                <a:latin typeface="Calibri" panose="020F0502020204030204" pitchFamily="34" charset="0"/>
              </a:rPr>
              <a:t>quivalent of </a:t>
            </a:r>
            <a:r>
              <a:rPr lang="en-US" sz="2200" dirty="0">
                <a:latin typeface="Calibri" panose="020F0502020204030204" pitchFamily="34" charset="0"/>
              </a:rPr>
              <a:t>one paper in a second-tier </a:t>
            </a:r>
            <a:r>
              <a:rPr lang="en-US" sz="2200" dirty="0" smtClean="0">
                <a:latin typeface="Calibri" panose="020F0502020204030204" pitchFamily="34" charset="0"/>
              </a:rPr>
              <a:t>field journal</a:t>
            </a:r>
            <a:r>
              <a:rPr lang="en-US" sz="2200" dirty="0">
                <a:latin typeface="Calibri" panose="020F0502020204030204" pitchFamily="34" charset="0"/>
              </a:rPr>
              <a:t>, </a:t>
            </a:r>
            <a:r>
              <a:rPr lang="en-US" sz="2200" dirty="0" smtClean="0">
                <a:latin typeface="Calibri" panose="020F0502020204030204" pitchFamily="34" charset="0"/>
              </a:rPr>
              <a:t>by </a:t>
            </a:r>
            <a:r>
              <a:rPr lang="en-US" sz="2200" dirty="0">
                <a:latin typeface="Calibri" panose="020F0502020204030204" pitchFamily="34" charset="0"/>
              </a:rPr>
              <a:t>six years </a:t>
            </a:r>
            <a:r>
              <a:rPr lang="en-US" sz="2200" dirty="0" smtClean="0">
                <a:latin typeface="Calibri" panose="020F0502020204030204" pitchFamily="34" charset="0"/>
              </a:rPr>
              <a:t>after graduation (</a:t>
            </a:r>
            <a:r>
              <a:rPr lang="en-US" sz="2200" dirty="0">
                <a:latin typeface="Calibri" panose="020F0502020204030204" pitchFamily="34" charset="0"/>
                <a:cs typeface="Calibri" panose="020F0502020204030204" pitchFamily="34" charset="0"/>
              </a:rPr>
              <a:t>Conley and </a:t>
            </a:r>
            <a:r>
              <a:rPr lang="en-NZ" sz="2200" dirty="0" err="1">
                <a:latin typeface="Calibri" panose="020F0502020204030204" pitchFamily="34" charset="0"/>
                <a:cs typeface="Calibri" panose="020F0502020204030204" pitchFamily="34" charset="0"/>
              </a:rPr>
              <a:t>Önder</a:t>
            </a:r>
            <a:r>
              <a:rPr lang="en-US" sz="2200" dirty="0" smtClean="0">
                <a:latin typeface="Calibri" panose="020F0502020204030204" pitchFamily="34" charset="0"/>
                <a:cs typeface="Calibri" panose="020F0502020204030204" pitchFamily="34" charset="0"/>
              </a:rPr>
              <a:t>, </a:t>
            </a:r>
            <a:r>
              <a:rPr lang="en-US" sz="2200" i="1" dirty="0" err="1" smtClean="0">
                <a:latin typeface="Calibri" panose="020F0502020204030204" pitchFamily="34" charset="0"/>
                <a:cs typeface="Calibri" panose="020F0502020204030204" pitchFamily="34" charset="0"/>
              </a:rPr>
              <a:t>JEconPersp</a:t>
            </a:r>
            <a:r>
              <a:rPr lang="en-US" sz="2200" dirty="0" smtClean="0">
                <a:latin typeface="Calibri" panose="020F0502020204030204" pitchFamily="34" charset="0"/>
                <a:cs typeface="Calibri" panose="020F0502020204030204" pitchFamily="34" charset="0"/>
              </a:rPr>
              <a:t>, 2014)</a:t>
            </a:r>
            <a:endParaRPr lang="en-US" altLang="en-US" sz="2200" dirty="0" smtClean="0">
              <a:latin typeface="Calibri" panose="020F0502020204030204" pitchFamily="34" charset="0"/>
              <a:cs typeface="Calibri" panose="020F0502020204030204" pitchFamily="34" charset="0"/>
            </a:endParaRPr>
          </a:p>
          <a:p>
            <a:pPr eaLnBrk="1" hangingPunct="1"/>
            <a:r>
              <a:rPr lang="en-US" altLang="en-US" dirty="0" smtClean="0">
                <a:latin typeface="Calibri" panose="020F0502020204030204" pitchFamily="34" charset="0"/>
                <a:cs typeface="Calibri" panose="020F0502020204030204" pitchFamily="34" charset="0"/>
              </a:rPr>
              <a:t>Are surprisingly hierarchical </a:t>
            </a:r>
          </a:p>
          <a:p>
            <a:pPr lvl="1" eaLnBrk="1" hangingPunct="1"/>
            <a:r>
              <a:rPr lang="en-US" altLang="en-US" sz="2200" dirty="0" smtClean="0">
                <a:latin typeface="Calibri" panose="020F0502020204030204" pitchFamily="34" charset="0"/>
              </a:rPr>
              <a:t>Focus on the ‘top-5’ in job market and (U.S.) publication strategies</a:t>
            </a:r>
            <a:endParaRPr lang="en-US" altLang="en-US" sz="2200" dirty="0">
              <a:latin typeface="Calibri" panose="020F0502020204030204" pitchFamily="34" charset="0"/>
            </a:endParaRPr>
          </a:p>
          <a:p>
            <a:pPr eaLnBrk="1" hangingPunct="1"/>
            <a:r>
              <a:rPr lang="en-US" altLang="en-US" dirty="0" smtClean="0">
                <a:latin typeface="Calibri" panose="020F0502020204030204" pitchFamily="34" charset="0"/>
                <a:cs typeface="Calibri" panose="020F0502020204030204" pitchFamily="34" charset="0"/>
              </a:rPr>
              <a:t>Use rejection after publication</a:t>
            </a:r>
          </a:p>
          <a:p>
            <a:pPr lvl="1" eaLnBrk="1" hangingPunct="1"/>
            <a:r>
              <a:rPr lang="en-US" altLang="en-US" sz="2200" dirty="0">
                <a:latin typeface="Calibri" panose="020F0502020204030204" pitchFamily="34" charset="0"/>
                <a:cs typeface="Calibri" panose="020F0502020204030204" pitchFamily="34" charset="0"/>
              </a:rPr>
              <a:t>Oxley et al </a:t>
            </a:r>
            <a:r>
              <a:rPr lang="en-US" altLang="en-US" sz="2200" dirty="0" smtClean="0">
                <a:latin typeface="Calibri" panose="020F0502020204030204" pitchFamily="34" charset="0"/>
                <a:cs typeface="Calibri" panose="020F0502020204030204" pitchFamily="34" charset="0"/>
              </a:rPr>
              <a:t>report </a:t>
            </a:r>
            <a:r>
              <a:rPr lang="en-US" altLang="en-US" sz="2200" dirty="0">
                <a:latin typeface="Calibri" panose="020F0502020204030204" pitchFamily="34" charset="0"/>
                <a:cs typeface="Calibri" panose="020F0502020204030204" pitchFamily="34" charset="0"/>
              </a:rPr>
              <a:t>that </a:t>
            </a:r>
            <a:r>
              <a:rPr lang="en-US" altLang="en-US" sz="2200" dirty="0" smtClean="0">
                <a:latin typeface="Calibri" panose="020F0502020204030204" pitchFamily="34" charset="0"/>
                <a:cs typeface="Calibri" panose="020F0502020204030204" pitchFamily="34" charset="0"/>
              </a:rPr>
              <a:t>an average of 26</a:t>
            </a:r>
            <a:r>
              <a:rPr lang="en-US" altLang="en-US" sz="2200" dirty="0">
                <a:latin typeface="Calibri" panose="020F0502020204030204" pitchFamily="34" charset="0"/>
                <a:cs typeface="Calibri" panose="020F0502020204030204" pitchFamily="34" charset="0"/>
              </a:rPr>
              <a:t>% of articles in 40 top econ journals are never cited</a:t>
            </a:r>
          </a:p>
          <a:p>
            <a:pPr eaLnBrk="1" hangingPunct="1"/>
            <a:r>
              <a:rPr lang="en-US" altLang="en-US" dirty="0" smtClean="0">
                <a:latin typeface="Calibri" panose="020F0502020204030204" pitchFamily="34" charset="0"/>
                <a:cs typeface="Calibri" panose="020F0502020204030204" pitchFamily="34" charset="0"/>
              </a:rPr>
              <a:t>Don’t find demand elasticities very interesting</a:t>
            </a:r>
          </a:p>
          <a:p>
            <a:pPr lvl="1" eaLnBrk="1" hangingPunct="1"/>
            <a:r>
              <a:rPr lang="en-US" altLang="en-US" sz="2200" dirty="0">
                <a:latin typeface="Calibri" panose="020F0502020204030204" pitchFamily="34" charset="0"/>
                <a:cs typeface="Calibri" panose="020F0502020204030204" pitchFamily="34" charset="0"/>
              </a:rPr>
              <a:t>Demand elasticities are ‘old hat’ to economists, </a:t>
            </a:r>
            <a:r>
              <a:rPr lang="en-US" altLang="en-US" sz="2200" dirty="0" smtClean="0">
                <a:latin typeface="Calibri" panose="020F0502020204030204" pitchFamily="34" charset="0"/>
                <a:cs typeface="Calibri" panose="020F0502020204030204" pitchFamily="34" charset="0"/>
              </a:rPr>
              <a:t>since undergrad and grad training use these as examples, so rare to find applied demand studies in top journals</a:t>
            </a:r>
            <a:endParaRPr lang="en-US" alt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196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8568952" cy="1008112"/>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Agricultural (applied) economists…</a:t>
            </a:r>
          </a:p>
        </p:txBody>
      </p:sp>
      <p:sp>
        <p:nvSpPr>
          <p:cNvPr id="11267" name="Rectangle 3"/>
          <p:cNvSpPr>
            <a:spLocks noGrp="1" noChangeArrowheads="1"/>
          </p:cNvSpPr>
          <p:nvPr>
            <p:ph type="body" idx="1"/>
          </p:nvPr>
        </p:nvSpPr>
        <p:spPr>
          <a:xfrm>
            <a:off x="251520" y="1141174"/>
            <a:ext cx="8712968" cy="4835178"/>
          </a:xfrm>
        </p:spPr>
        <p:txBody>
          <a:bodyPr/>
          <a:lstStyle/>
          <a:p>
            <a:pPr eaLnBrk="1" hangingPunct="1"/>
            <a:r>
              <a:rPr lang="en-US" altLang="en-US" sz="3600" dirty="0" smtClean="0">
                <a:latin typeface="Calibri" panose="020F0502020204030204" pitchFamily="34" charset="0"/>
                <a:cs typeface="Calibri" panose="020F0502020204030204" pitchFamily="34" charset="0"/>
              </a:rPr>
              <a:t>Research returns are a counting exercise</a:t>
            </a:r>
          </a:p>
          <a:p>
            <a:pPr lvl="1" eaLnBrk="1" hangingPunct="1"/>
            <a:r>
              <a:rPr lang="en-NZ" sz="2400" dirty="0" smtClean="0">
                <a:latin typeface="Calibri" panose="020F0502020204030204" pitchFamily="34" charset="0"/>
              </a:rPr>
              <a:t>Gibson et al compare salary structure and research output of matched Econ and Ag Econ departments in the U.S.</a:t>
            </a:r>
          </a:p>
          <a:p>
            <a:pPr lvl="1" eaLnBrk="1" hangingPunct="1"/>
            <a:r>
              <a:rPr lang="en-NZ" sz="2400" dirty="0" smtClean="0">
                <a:latin typeface="Calibri" panose="020F0502020204030204" pitchFamily="34" charset="0"/>
              </a:rPr>
              <a:t>Ag Econ pay rises </a:t>
            </a:r>
            <a:r>
              <a:rPr lang="en-NZ" sz="2400" dirty="0">
                <a:latin typeface="Calibri" panose="020F0502020204030204" pitchFamily="34" charset="0"/>
              </a:rPr>
              <a:t>with </a:t>
            </a:r>
            <a:r>
              <a:rPr lang="en-NZ" sz="2400" dirty="0" smtClean="0">
                <a:latin typeface="Calibri" panose="020F0502020204030204" pitchFamily="34" charset="0"/>
              </a:rPr>
              <a:t>article counts not </a:t>
            </a:r>
            <a:r>
              <a:rPr lang="en-NZ" sz="2400" dirty="0">
                <a:latin typeface="Calibri" panose="020F0502020204030204" pitchFamily="34" charset="0"/>
              </a:rPr>
              <a:t>with quality-weighted journal </a:t>
            </a:r>
            <a:r>
              <a:rPr lang="en-NZ" sz="2400" dirty="0" smtClean="0">
                <a:latin typeface="Calibri" panose="020F0502020204030204" pitchFamily="34" charset="0"/>
              </a:rPr>
              <a:t>output while article counts have no effect for Econ </a:t>
            </a:r>
          </a:p>
          <a:p>
            <a:pPr lvl="1" eaLnBrk="1" hangingPunct="1"/>
            <a:r>
              <a:rPr lang="en-NZ" sz="2400" dirty="0" smtClean="0">
                <a:latin typeface="Calibri" panose="020F0502020204030204" pitchFamily="34" charset="0"/>
              </a:rPr>
              <a:t>One-third of the Ag Econ people have Econ PhDs so this is institutional pay differences, not selection/human capital</a:t>
            </a:r>
            <a:endParaRPr lang="en-NZ" sz="2400" dirty="0">
              <a:latin typeface="Calibri" panose="020F0502020204030204" pitchFamily="34" charset="0"/>
            </a:endParaRPr>
          </a:p>
          <a:p>
            <a:pPr eaLnBrk="1" hangingPunct="1"/>
            <a:r>
              <a:rPr lang="en-US" altLang="en-US" dirty="0" smtClean="0">
                <a:latin typeface="Calibri" panose="020F0502020204030204" pitchFamily="34" charset="0"/>
                <a:cs typeface="Calibri" panose="020F0502020204030204" pitchFamily="34" charset="0"/>
              </a:rPr>
              <a:t>Incentivized into low impact publishing</a:t>
            </a:r>
          </a:p>
          <a:p>
            <a:pPr lvl="1" eaLnBrk="1" hangingPunct="1"/>
            <a:r>
              <a:rPr lang="en-NZ" sz="2400" dirty="0">
                <a:latin typeface="Calibri" panose="020F0502020204030204" pitchFamily="34" charset="0"/>
              </a:rPr>
              <a:t>Ag Econ also </a:t>
            </a:r>
            <a:r>
              <a:rPr lang="en-NZ" sz="2400" dirty="0" smtClean="0">
                <a:latin typeface="Calibri" panose="020F0502020204030204" pitchFamily="34" charset="0"/>
              </a:rPr>
              <a:t>much lower </a:t>
            </a:r>
            <a:r>
              <a:rPr lang="en-NZ" sz="2400" dirty="0">
                <a:latin typeface="Calibri" panose="020F0502020204030204" pitchFamily="34" charset="0"/>
              </a:rPr>
              <a:t>payoff to total citations or </a:t>
            </a:r>
            <a:r>
              <a:rPr lang="en-NZ" sz="2400" dirty="0" smtClean="0">
                <a:latin typeface="Calibri" panose="020F0502020204030204" pitchFamily="34" charset="0"/>
              </a:rPr>
              <a:t>h-index </a:t>
            </a:r>
            <a:endParaRPr lang="en-US" sz="2400" dirty="0">
              <a:latin typeface="Calibri" panose="020F0502020204030204" pitchFamily="34" charset="0"/>
            </a:endParaRPr>
          </a:p>
          <a:p>
            <a:pPr eaLnBrk="1" hangingPunct="1"/>
            <a:r>
              <a:rPr lang="en-US" altLang="en-US" sz="2800" dirty="0" smtClean="0">
                <a:latin typeface="Calibri" panose="020F0502020204030204" pitchFamily="34" charset="0"/>
              </a:rPr>
              <a:t>More likely to publish applied demand studies</a:t>
            </a:r>
          </a:p>
          <a:p>
            <a:pPr lvl="1" eaLnBrk="1" hangingPunct="1"/>
            <a:r>
              <a:rPr lang="en-US" altLang="en-US" sz="2400" dirty="0" smtClean="0">
                <a:latin typeface="Calibri" panose="020F0502020204030204" pitchFamily="34" charset="0"/>
              </a:rPr>
              <a:t>Produce results for all sorts of minor countries with limited general interest that would be largely ignored by economists </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2915971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00" t="14637" r="4167" b="7565"/>
          <a:stretch/>
        </p:blipFill>
        <p:spPr>
          <a:xfrm>
            <a:off x="167326" y="1499407"/>
            <a:ext cx="8714893" cy="5135562"/>
          </a:xfrm>
          <a:prstGeom prst="rect">
            <a:avLst/>
          </a:prstGeom>
        </p:spPr>
      </p:pic>
      <p:sp>
        <p:nvSpPr>
          <p:cNvPr id="2" name="Title 1"/>
          <p:cNvSpPr>
            <a:spLocks noGrp="1"/>
          </p:cNvSpPr>
          <p:nvPr>
            <p:ph type="title"/>
          </p:nvPr>
        </p:nvSpPr>
        <p:spPr>
          <a:xfrm>
            <a:off x="304800" y="274638"/>
            <a:ext cx="8686800" cy="1143000"/>
          </a:xfrm>
        </p:spPr>
        <p:txBody>
          <a:bodyPr/>
          <a:lstStyle/>
          <a:p>
            <a:r>
              <a:rPr lang="en-NZ" dirty="0"/>
              <a:t>The World as Seen From the Top 5 Economics Journals</a:t>
            </a:r>
          </a:p>
        </p:txBody>
      </p:sp>
      <p:sp>
        <p:nvSpPr>
          <p:cNvPr id="5" name="TextBox 4"/>
          <p:cNvSpPr txBox="1"/>
          <p:nvPr/>
        </p:nvSpPr>
        <p:spPr>
          <a:xfrm>
            <a:off x="152400" y="6465692"/>
            <a:ext cx="8686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NZ" sz="1600" b="0" i="0" u="none" strike="noStrike" kern="1200" cap="none" spc="0" normalizeH="0" baseline="0" noProof="0" dirty="0" smtClean="0">
                <a:ln>
                  <a:noFill/>
                </a:ln>
                <a:solidFill>
                  <a:prstClr val="black"/>
                </a:solidFill>
                <a:effectLst/>
                <a:uLnTx/>
                <a:uFillTx/>
                <a:latin typeface="Calibri"/>
                <a:ea typeface="+mn-ea"/>
                <a:cs typeface="+mn-cs"/>
              </a:rPr>
              <a:t>Source: Created by </a:t>
            </a:r>
            <a:r>
              <a:rPr kumimoji="0" lang="en-NZ" sz="1600" b="0" i="0" u="none" strike="noStrike" kern="1200" cap="none" spc="0" normalizeH="0" baseline="0" noProof="0" dirty="0" err="1" smtClean="0">
                <a:ln>
                  <a:noFill/>
                </a:ln>
                <a:solidFill>
                  <a:prstClr val="black"/>
                </a:solidFill>
                <a:effectLst/>
                <a:uLnTx/>
                <a:uFillTx/>
                <a:latin typeface="Calibri"/>
                <a:ea typeface="+mn-ea"/>
                <a:cs typeface="+mn-cs"/>
              </a:rPr>
              <a:t>Geua</a:t>
            </a:r>
            <a:r>
              <a:rPr kumimoji="0" lang="en-NZ" sz="1600" b="0" i="0" u="none" strike="noStrike" kern="1200" cap="none" spc="0" normalizeH="0" baseline="0" noProof="0" dirty="0">
                <a:ln>
                  <a:noFill/>
                </a:ln>
                <a:solidFill>
                  <a:prstClr val="black"/>
                </a:solidFill>
                <a:effectLst/>
                <a:uLnTx/>
                <a:uFillTx/>
                <a:latin typeface="Calibri"/>
                <a:ea typeface="+mn-ea"/>
                <a:cs typeface="+mn-cs"/>
              </a:rPr>
              <a:t> </a:t>
            </a:r>
            <a:r>
              <a:rPr kumimoji="0" lang="en-NZ" sz="1600" b="0" i="0" u="none" strike="noStrike" kern="1200" cap="none" spc="0" normalizeH="0" baseline="0" noProof="0" dirty="0" err="1" smtClean="0">
                <a:ln>
                  <a:noFill/>
                </a:ln>
                <a:solidFill>
                  <a:prstClr val="black"/>
                </a:solidFill>
                <a:effectLst/>
                <a:uLnTx/>
                <a:uFillTx/>
                <a:latin typeface="Calibri"/>
                <a:ea typeface="+mn-ea"/>
                <a:cs typeface="+mn-cs"/>
              </a:rPr>
              <a:t>Boe</a:t>
            </a:r>
            <a:r>
              <a:rPr kumimoji="0" lang="en-NZ" sz="1600" b="0" i="0" u="none" strike="noStrike" kern="1200" cap="none" spc="0" normalizeH="0" baseline="0" noProof="0" dirty="0" smtClean="0">
                <a:ln>
                  <a:noFill/>
                </a:ln>
                <a:solidFill>
                  <a:prstClr val="black"/>
                </a:solidFill>
                <a:effectLst/>
                <a:uLnTx/>
                <a:uFillTx/>
                <a:latin typeface="Calibri"/>
                <a:ea typeface="+mn-ea"/>
                <a:cs typeface="+mn-cs"/>
              </a:rPr>
              <a:t>-Gibson using </a:t>
            </a:r>
            <a:r>
              <a:rPr kumimoji="0" lang="en-NZ" sz="1600" b="0" i="0" u="none" strike="noStrike" kern="1200" cap="none" spc="0" normalizeH="0" baseline="0" noProof="0" dirty="0" err="1" smtClean="0">
                <a:ln>
                  <a:noFill/>
                </a:ln>
                <a:solidFill>
                  <a:prstClr val="black"/>
                </a:solidFill>
                <a:effectLst/>
                <a:uLnTx/>
                <a:uFillTx/>
                <a:latin typeface="Calibri"/>
                <a:ea typeface="+mn-ea"/>
                <a:cs typeface="+mn-cs"/>
              </a:rPr>
              <a:t>ScapeToad</a:t>
            </a:r>
            <a:endParaRPr kumimoji="0" lang="en-NZ"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281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8424936" cy="1008112"/>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Public health researchers seem to…</a:t>
            </a:r>
          </a:p>
        </p:txBody>
      </p:sp>
      <p:sp>
        <p:nvSpPr>
          <p:cNvPr id="11267" name="Rectangle 3"/>
          <p:cNvSpPr>
            <a:spLocks noGrp="1" noChangeArrowheads="1"/>
          </p:cNvSpPr>
          <p:nvPr>
            <p:ph type="body" idx="1"/>
          </p:nvPr>
        </p:nvSpPr>
        <p:spPr>
          <a:xfrm>
            <a:off x="251520" y="1141174"/>
            <a:ext cx="8712968" cy="4835178"/>
          </a:xfrm>
        </p:spPr>
        <p:txBody>
          <a:bodyPr/>
          <a:lstStyle/>
          <a:p>
            <a:pPr eaLnBrk="1" hangingPunct="1"/>
            <a:r>
              <a:rPr lang="en-US" altLang="en-US" sz="3600" dirty="0" smtClean="0">
                <a:latin typeface="Calibri" panose="020F0502020204030204" pitchFamily="34" charset="0"/>
                <a:cs typeface="Calibri" panose="020F0502020204030204" pitchFamily="34" charset="0"/>
              </a:rPr>
              <a:t>Treat published results as equally valid</a:t>
            </a:r>
          </a:p>
          <a:p>
            <a:pPr lvl="1" eaLnBrk="1" hangingPunct="1"/>
            <a:r>
              <a:rPr lang="en-US" altLang="en-US" sz="2200" dirty="0" smtClean="0">
                <a:latin typeface="Calibri" panose="020F0502020204030204" pitchFamily="34" charset="0"/>
                <a:cs typeface="Calibri" panose="020F0502020204030204" pitchFamily="34" charset="0"/>
              </a:rPr>
              <a:t>Attitude seems to be that if a study is in a peer-reviewed journal it is worthy of being covered by a systematic review</a:t>
            </a:r>
          </a:p>
          <a:p>
            <a:pPr lvl="1" eaLnBrk="1" hangingPunct="1"/>
            <a:r>
              <a:rPr lang="en-US" altLang="en-US" sz="2200" dirty="0" smtClean="0">
                <a:latin typeface="Calibri" panose="020F0502020204030204" pitchFamily="34" charset="0"/>
                <a:cs typeface="Calibri" panose="020F0502020204030204" pitchFamily="34" charset="0"/>
              </a:rPr>
              <a:t>Many of these estimates are in journals (perhaps even in economics journals) that many economists would ignore</a:t>
            </a:r>
          </a:p>
          <a:p>
            <a:pPr eaLnBrk="1" hangingPunct="1">
              <a:spcBef>
                <a:spcPts val="600"/>
              </a:spcBef>
            </a:pPr>
            <a:r>
              <a:rPr lang="en-US" altLang="en-US" dirty="0" smtClean="0">
                <a:latin typeface="Calibri" panose="020F0502020204030204" pitchFamily="34" charset="0"/>
                <a:cs typeface="Calibri" panose="020F0502020204030204" pitchFamily="34" charset="0"/>
              </a:rPr>
              <a:t>Are interested in evidence from everywhere</a:t>
            </a:r>
          </a:p>
          <a:p>
            <a:pPr lvl="1" eaLnBrk="1" hangingPunct="1">
              <a:spcBef>
                <a:spcPts val="400"/>
              </a:spcBef>
            </a:pPr>
            <a:r>
              <a:rPr lang="en-US" altLang="en-US" sz="2200" dirty="0" smtClean="0">
                <a:latin typeface="Calibri" panose="020F0502020204030204" pitchFamily="34" charset="0"/>
              </a:rPr>
              <a:t>the geographic bias in economics does not seem to be matched by public health researchers, who seem interested in results from all sorts of minor/obscure places that would fail the ‘external validity’ standard in economics</a:t>
            </a:r>
            <a:endParaRPr lang="en-US" altLang="en-US" sz="2200" dirty="0">
              <a:latin typeface="Calibri" panose="020F0502020204030204" pitchFamily="34" charset="0"/>
              <a:cs typeface="Calibri" panose="020F0502020204030204" pitchFamily="34" charset="0"/>
            </a:endParaRPr>
          </a:p>
          <a:p>
            <a:pPr eaLnBrk="1" hangingPunct="1">
              <a:spcBef>
                <a:spcPts val="600"/>
              </a:spcBef>
            </a:pPr>
            <a:r>
              <a:rPr lang="en-US" altLang="en-US" dirty="0" smtClean="0">
                <a:latin typeface="Calibri" panose="020F0502020204030204" pitchFamily="34" charset="0"/>
                <a:cs typeface="Calibri" panose="020F0502020204030204" pitchFamily="34" charset="0"/>
              </a:rPr>
              <a:t>Continuously/systematically review the evidence</a:t>
            </a:r>
            <a:endParaRPr lang="en-US" altLang="en-US" dirty="0">
              <a:latin typeface="Calibri" panose="020F0502020204030204" pitchFamily="34" charset="0"/>
              <a:cs typeface="Calibri" panose="020F0502020204030204" pitchFamily="34" charset="0"/>
            </a:endParaRPr>
          </a:p>
          <a:p>
            <a:pPr lvl="1" eaLnBrk="1" hangingPunct="1"/>
            <a:r>
              <a:rPr lang="en-US" altLang="en-US" sz="2200" dirty="0" smtClean="0">
                <a:latin typeface="Calibri" panose="020F0502020204030204" pitchFamily="34" charset="0"/>
              </a:rPr>
              <a:t>Papers with unreliable results that would sink without trace in economics may have an on-going life in influencing policy because public health researchers hoover up estimates from everywhere</a:t>
            </a:r>
            <a:endParaRPr lang="en-US" altLang="en-US" sz="2200" dirty="0">
              <a:latin typeface="Calibri" panose="020F0502020204030204" pitchFamily="34" charset="0"/>
            </a:endParaRPr>
          </a:p>
          <a:p>
            <a:pPr lvl="1" eaLnBrk="1" hangingPunct="1"/>
            <a:endParaRPr lang="en-US" altLang="en-US" sz="2200" dirty="0">
              <a:latin typeface="Calibri" panose="020F0502020204030204" pitchFamily="34" charset="0"/>
            </a:endParaRPr>
          </a:p>
        </p:txBody>
      </p:sp>
    </p:spTree>
    <p:extLst>
      <p:ext uri="{BB962C8B-B14F-4D97-AF65-F5344CB8AC3E}">
        <p14:creationId xmlns:p14="http://schemas.microsoft.com/office/powerpoint/2010/main" val="3451906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7793037" cy="792088"/>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One example</a:t>
            </a:r>
          </a:p>
        </p:txBody>
      </p:sp>
      <p:sp>
        <p:nvSpPr>
          <p:cNvPr id="11267" name="Rectangle 3"/>
          <p:cNvSpPr>
            <a:spLocks noGrp="1" noChangeArrowheads="1"/>
          </p:cNvSpPr>
          <p:nvPr>
            <p:ph type="body" idx="1"/>
          </p:nvPr>
        </p:nvSpPr>
        <p:spPr>
          <a:xfrm>
            <a:off x="115008" y="908720"/>
            <a:ext cx="9028991" cy="5832648"/>
          </a:xfrm>
        </p:spPr>
        <p:txBody>
          <a:bodyPr/>
          <a:lstStyle/>
          <a:p>
            <a:pPr eaLnBrk="1" hangingPunct="1"/>
            <a:r>
              <a:rPr lang="en-NZ" sz="3000" dirty="0" err="1" smtClean="0">
                <a:latin typeface="Calibri" panose="020F0502020204030204" pitchFamily="34" charset="0"/>
              </a:rPr>
              <a:t>Paraje</a:t>
            </a:r>
            <a:r>
              <a:rPr lang="en-NZ" sz="3000" dirty="0" smtClean="0">
                <a:latin typeface="Calibri" panose="020F0502020204030204" pitchFamily="34" charset="0"/>
              </a:rPr>
              <a:t> (2016 </a:t>
            </a:r>
            <a:r>
              <a:rPr lang="en-NZ" sz="3000" i="1" dirty="0" err="1" smtClean="0">
                <a:latin typeface="Calibri" panose="020F0502020204030204" pitchFamily="34" charset="0"/>
              </a:rPr>
              <a:t>PLoS</a:t>
            </a:r>
            <a:r>
              <a:rPr lang="en-NZ" sz="3000" i="1" dirty="0" smtClean="0">
                <a:latin typeface="Calibri" panose="020F0502020204030204" pitchFamily="34" charset="0"/>
              </a:rPr>
              <a:t> one</a:t>
            </a:r>
            <a:r>
              <a:rPr lang="en-NZ" sz="3000" dirty="0" smtClean="0">
                <a:latin typeface="Calibri" panose="020F0502020204030204" pitchFamily="34" charset="0"/>
              </a:rPr>
              <a:t>) reports price elasticities for SSBs in Ecuador, using the 2011/12 HIES</a:t>
            </a:r>
          </a:p>
          <a:p>
            <a:pPr lvl="1" eaLnBrk="1" hangingPunct="1"/>
            <a:r>
              <a:rPr lang="en-NZ" altLang="en-US" sz="2600" dirty="0" smtClean="0">
                <a:latin typeface="Calibri" panose="020F0502020204030204" pitchFamily="34" charset="0"/>
                <a:cs typeface="Calibri" panose="020F0502020204030204" pitchFamily="34" charset="0"/>
              </a:rPr>
              <a:t>Promisingly, starts out with Deaton’s 2-equation system with cluster dummy variables in place of unavailable prices</a:t>
            </a:r>
          </a:p>
          <a:p>
            <a:pPr lvl="2" indent="-468000" eaLnBrk="1" hangingPunct="1"/>
            <a:r>
              <a:rPr lang="en-NZ" altLang="en-US" sz="2000" dirty="0" smtClean="0">
                <a:latin typeface="Calibri" panose="020F0502020204030204" pitchFamily="34" charset="0"/>
                <a:cs typeface="Calibri" panose="020F0502020204030204" pitchFamily="34" charset="0"/>
              </a:rPr>
              <a:t>Even though results from VN, Indonesia and PNG show that the Deaton restrictions to derive</a:t>
            </a:r>
            <a:r>
              <a:rPr lang="en-NZ" altLang="en-US" sz="2000" dirty="0" smtClean="0">
                <a:latin typeface="Calibri" panose="020F0502020204030204" pitchFamily="34" charset="0"/>
              </a:rPr>
              <a:t> </a:t>
            </a:r>
            <a:r>
              <a:rPr lang="el-GR" altLang="en-US" sz="2000" i="1" dirty="0"/>
              <a:t>Ψ</a:t>
            </a:r>
            <a:r>
              <a:rPr lang="en-NZ" altLang="en-US" sz="2000" i="1" baseline="-25000" dirty="0"/>
              <a:t>GH</a:t>
            </a:r>
            <a:r>
              <a:rPr lang="en-NZ" altLang="en-US" sz="2000" i="1" dirty="0"/>
              <a:t> </a:t>
            </a:r>
            <a:r>
              <a:rPr lang="en-NZ" altLang="en-US" sz="2000" dirty="0" smtClean="0">
                <a:latin typeface="Calibri" panose="020F0502020204030204" pitchFamily="34" charset="0"/>
              </a:rPr>
              <a:t>don’t hold, it at least it shows an awareness of the within-group quality substitution issue</a:t>
            </a:r>
          </a:p>
          <a:p>
            <a:pPr lvl="1" eaLnBrk="1" hangingPunct="1"/>
            <a:r>
              <a:rPr lang="en-US" altLang="en-US" sz="2600" dirty="0" smtClean="0">
                <a:latin typeface="Calibri" panose="020F0502020204030204" pitchFamily="34" charset="0"/>
                <a:cs typeface="Calibri" panose="020F0502020204030204" pitchFamily="34" charset="0"/>
              </a:rPr>
              <a:t>Yet elasticity formula used ignores the </a:t>
            </a:r>
            <a:r>
              <a:rPr lang="el-GR" altLang="en-US" sz="2600" i="1" dirty="0">
                <a:latin typeface="Calibri" panose="020F0502020204030204" pitchFamily="34" charset="0"/>
              </a:rPr>
              <a:t>Ψ</a:t>
            </a:r>
            <a:r>
              <a:rPr lang="en-NZ" altLang="en-US" sz="2600" i="1" baseline="-25000" dirty="0">
                <a:latin typeface="Calibri" panose="020F0502020204030204" pitchFamily="34" charset="0"/>
              </a:rPr>
              <a:t>GH</a:t>
            </a:r>
            <a:r>
              <a:rPr lang="en-NZ" altLang="en-US" sz="2600" i="1" dirty="0">
                <a:latin typeface="Calibri" panose="020F0502020204030204" pitchFamily="34" charset="0"/>
              </a:rPr>
              <a:t> </a:t>
            </a:r>
            <a:r>
              <a:rPr lang="en-NZ" altLang="en-US" sz="2600" dirty="0" smtClean="0">
                <a:latin typeface="Calibri" panose="020F0502020204030204" pitchFamily="34" charset="0"/>
              </a:rPr>
              <a:t>and is correct only for a homogenous good with no quality variation</a:t>
            </a:r>
          </a:p>
          <a:p>
            <a:pPr lvl="1" eaLnBrk="1" hangingPunct="1"/>
            <a:endParaRPr lang="en-NZ" altLang="en-US" sz="2000" dirty="0" smtClean="0">
              <a:latin typeface="Calibri" panose="020F0502020204030204" pitchFamily="34" charset="0"/>
            </a:endParaRPr>
          </a:p>
          <a:p>
            <a:pPr lvl="2" eaLnBrk="1" hangingPunct="1"/>
            <a:r>
              <a:rPr lang="en-NZ" altLang="en-US" sz="2200" dirty="0" smtClean="0">
                <a:latin typeface="Calibri" panose="020F0502020204030204" pitchFamily="34" charset="0"/>
                <a:cs typeface="Calibri" panose="020F0502020204030204" pitchFamily="34" charset="0"/>
              </a:rPr>
              <a:t>As if cut and paste from incompatible frameworks</a:t>
            </a:r>
            <a:r>
              <a:rPr lang="en-NZ" altLang="en-US" sz="2200" dirty="0" smtClean="0">
                <a:latin typeface="Calibri" panose="020F0502020204030204" pitchFamily="34" charset="0"/>
                <a:cs typeface="Calibri" panose="020F0502020204030204" pitchFamily="34" charset="0"/>
                <a:sym typeface="Wingdings" panose="05000000000000000000" pitchFamily="2" charset="2"/>
              </a:rPr>
              <a:t> incoherent</a:t>
            </a:r>
            <a:endParaRPr lang="en-NZ" altLang="en-US" sz="2200" dirty="0" smtClean="0">
              <a:latin typeface="Calibri" panose="020F0502020204030204" pitchFamily="34" charset="0"/>
              <a:cs typeface="Calibri" panose="020F0502020204030204" pitchFamily="34" charset="0"/>
            </a:endParaRPr>
          </a:p>
          <a:p>
            <a:pPr lvl="1" eaLnBrk="1" hangingPunct="1"/>
            <a:r>
              <a:rPr lang="en-NZ" altLang="en-US" sz="2600" dirty="0" smtClean="0">
                <a:latin typeface="Calibri" panose="020F0502020204030204" pitchFamily="34" charset="0"/>
                <a:cs typeface="Calibri" panose="020F0502020204030204" pitchFamily="34" charset="0"/>
              </a:rPr>
              <a:t>Yet headline result, own-price elasticity of quantity demand for SSBs of -1.2 has been captured in a systematic review of SSB taxes to reduce obesity in middle-income countries</a:t>
            </a:r>
            <a:endParaRPr lang="en-US" altLang="en-US" sz="2600" dirty="0" smtClean="0">
              <a:latin typeface="Calibri" panose="020F0502020204030204" pitchFamily="34" charset="0"/>
              <a:cs typeface="Calibri" panose="020F0502020204030204" pitchFamily="34"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84248127"/>
              </p:ext>
            </p:extLst>
          </p:nvPr>
        </p:nvGraphicFramePr>
        <p:xfrm>
          <a:off x="3131840" y="4581128"/>
          <a:ext cx="3096344" cy="482640"/>
        </p:xfrm>
        <a:graphic>
          <a:graphicData uri="http://schemas.openxmlformats.org/presentationml/2006/ole">
            <mc:AlternateContent xmlns:mc="http://schemas.openxmlformats.org/markup-compatibility/2006">
              <mc:Choice xmlns:v="urn:schemas-microsoft-com:vml" Requires="v">
                <p:oleObj spid="_x0000_s33807" r:id="rId3" imgW="1727200" imgH="330200" progId="Equation.3">
                  <p:embed/>
                </p:oleObj>
              </mc:Choice>
              <mc:Fallback>
                <p:oleObj r:id="rId3" imgW="1727200" imgH="330200" progId="Equation.3">
                  <p:embed/>
                  <p:pic>
                    <p:nvPicPr>
                      <p:cNvPr id="1434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581128"/>
                        <a:ext cx="3096344" cy="48264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85978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7793037" cy="792088"/>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Some possible solutions</a:t>
            </a:r>
          </a:p>
        </p:txBody>
      </p:sp>
      <p:sp>
        <p:nvSpPr>
          <p:cNvPr id="11267" name="Rectangle 3"/>
          <p:cNvSpPr>
            <a:spLocks noGrp="1" noChangeArrowheads="1"/>
          </p:cNvSpPr>
          <p:nvPr>
            <p:ph type="body" idx="1"/>
          </p:nvPr>
        </p:nvSpPr>
        <p:spPr>
          <a:xfrm>
            <a:off x="179512" y="908720"/>
            <a:ext cx="8712968" cy="5589240"/>
          </a:xfrm>
        </p:spPr>
        <p:txBody>
          <a:bodyPr/>
          <a:lstStyle/>
          <a:p>
            <a:pPr eaLnBrk="1" hangingPunct="1"/>
            <a:r>
              <a:rPr lang="en-US" altLang="en-US" dirty="0" smtClean="0">
                <a:latin typeface="Calibri" panose="020F0502020204030204" pitchFamily="34" charset="0"/>
                <a:cs typeface="Calibri" panose="020F0502020204030204" pitchFamily="34" charset="0"/>
              </a:rPr>
              <a:t>Neglect of within-group quality substitution in demand analyses has two sources</a:t>
            </a:r>
          </a:p>
          <a:p>
            <a:pPr lvl="1" eaLnBrk="1" hangingPunct="1"/>
            <a:r>
              <a:rPr lang="en-US" altLang="en-US" dirty="0" smtClean="0">
                <a:latin typeface="Calibri" panose="020F0502020204030204" pitchFamily="34" charset="0"/>
                <a:cs typeface="Calibri" panose="020F0502020204030204" pitchFamily="34" charset="0"/>
              </a:rPr>
              <a:t>Incorrect estimation framework</a:t>
            </a:r>
          </a:p>
          <a:p>
            <a:pPr lvl="2" eaLnBrk="1" hangingPunct="1"/>
            <a:r>
              <a:rPr lang="en-US" altLang="en-US" dirty="0" smtClean="0">
                <a:latin typeface="Calibri" panose="020F0502020204030204" pitchFamily="34" charset="0"/>
                <a:cs typeface="Calibri" panose="020F0502020204030204" pitchFamily="34" charset="0"/>
              </a:rPr>
              <a:t>Point out why this error matters, how widespread it is and hope people listen</a:t>
            </a:r>
          </a:p>
          <a:p>
            <a:pPr lvl="1" eaLnBrk="1" hangingPunct="1"/>
            <a:r>
              <a:rPr lang="en-US" altLang="en-US" dirty="0" smtClean="0">
                <a:latin typeface="Calibri" panose="020F0502020204030204" pitchFamily="34" charset="0"/>
                <a:cs typeface="Calibri" panose="020F0502020204030204" pitchFamily="34" charset="0"/>
              </a:rPr>
              <a:t>Lack of data on prices and quality</a:t>
            </a:r>
          </a:p>
          <a:p>
            <a:pPr lvl="2" eaLnBrk="1" hangingPunct="1"/>
            <a:r>
              <a:rPr lang="en-US" altLang="en-US" dirty="0" smtClean="0">
                <a:latin typeface="Calibri" panose="020F0502020204030204" pitchFamily="34" charset="0"/>
                <a:cs typeface="Calibri" panose="020F0502020204030204" pitchFamily="34" charset="0"/>
              </a:rPr>
              <a:t>In poor countries typically due to a lack of spatially disaggregated price surveys that can link to a household survey, since E/Q from the survey is a proxy for quality</a:t>
            </a:r>
          </a:p>
          <a:p>
            <a:pPr lvl="3" eaLnBrk="1" hangingPunct="1"/>
            <a:r>
              <a:rPr lang="en-US" altLang="en-US" sz="2400" dirty="0" smtClean="0">
                <a:latin typeface="Calibri" panose="020F0502020204030204" pitchFamily="34" charset="0"/>
                <a:cs typeface="Calibri" panose="020F0502020204030204" pitchFamily="34" charset="0"/>
              </a:rPr>
              <a:t>Use alternative ways to gather the needed prices</a:t>
            </a:r>
          </a:p>
          <a:p>
            <a:pPr lvl="3" eaLnBrk="1" hangingPunct="1"/>
            <a:r>
              <a:rPr lang="en-US" altLang="en-US" dirty="0" smtClean="0">
                <a:latin typeface="Calibri" panose="020F0502020204030204" pitchFamily="34" charset="0"/>
                <a:cs typeface="Calibri" panose="020F0502020204030204" pitchFamily="34" charset="0"/>
              </a:rPr>
              <a:t>Opinions about prices from key informants in Vietnam (based on triangular distribution questions on low, high, typical local prices)</a:t>
            </a:r>
          </a:p>
          <a:p>
            <a:pPr lvl="3" eaLnBrk="1" hangingPunct="1"/>
            <a:r>
              <a:rPr lang="en-US" altLang="en-US" dirty="0" smtClean="0">
                <a:latin typeface="Calibri" panose="020F0502020204030204" pitchFamily="34" charset="0"/>
                <a:cs typeface="Calibri" panose="020F0502020204030204" pitchFamily="34" charset="0"/>
              </a:rPr>
              <a:t>Crowd-sourcing prices using smart phone technology in Indonesia</a:t>
            </a:r>
          </a:p>
        </p:txBody>
      </p:sp>
    </p:spTree>
    <p:extLst>
      <p:ext uri="{BB962C8B-B14F-4D97-AF65-F5344CB8AC3E}">
        <p14:creationId xmlns:p14="http://schemas.microsoft.com/office/powerpoint/2010/main" val="2507968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7793037" cy="792088"/>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Alternative approaches</a:t>
            </a:r>
          </a:p>
        </p:txBody>
      </p:sp>
      <p:sp>
        <p:nvSpPr>
          <p:cNvPr id="11267" name="Rectangle 3"/>
          <p:cNvSpPr>
            <a:spLocks noGrp="1" noChangeArrowheads="1"/>
          </p:cNvSpPr>
          <p:nvPr>
            <p:ph type="body" idx="1"/>
          </p:nvPr>
        </p:nvSpPr>
        <p:spPr>
          <a:xfrm>
            <a:off x="107504" y="910342"/>
            <a:ext cx="8712968" cy="4835178"/>
          </a:xfrm>
        </p:spPr>
        <p:txBody>
          <a:bodyPr/>
          <a:lstStyle/>
          <a:p>
            <a:pPr eaLnBrk="1" hangingPunct="1"/>
            <a:r>
              <a:rPr lang="en-US" altLang="en-US" sz="3600" dirty="0" smtClean="0">
                <a:latin typeface="Calibri" panose="020F0502020204030204" pitchFamily="34" charset="0"/>
                <a:cs typeface="Calibri" panose="020F0502020204030204" pitchFamily="34" charset="0"/>
              </a:rPr>
              <a:t>Brand level effects</a:t>
            </a:r>
          </a:p>
          <a:p>
            <a:pPr lvl="1" eaLnBrk="1" hangingPunct="1"/>
            <a:r>
              <a:rPr lang="en-US" altLang="en-US" dirty="0" smtClean="0">
                <a:latin typeface="Calibri" panose="020F0502020204030204" pitchFamily="34" charset="0"/>
                <a:cs typeface="Calibri" panose="020F0502020204030204" pitchFamily="34" charset="0"/>
              </a:rPr>
              <a:t>If quality is only due to brand, rather than to package size, and survey data include brand details, can use brand fixed effects as a proxy for quality</a:t>
            </a:r>
          </a:p>
          <a:p>
            <a:pPr lvl="2" eaLnBrk="1" hangingPunct="1"/>
            <a:r>
              <a:rPr lang="en-US" altLang="en-US" dirty="0" smtClean="0">
                <a:latin typeface="Calibri" panose="020F0502020204030204" pitchFamily="34" charset="0"/>
                <a:cs typeface="Calibri" panose="020F0502020204030204" pitchFamily="34" charset="0"/>
              </a:rPr>
              <a:t>We have a cigarette demand study for Indonesia using this approach (for 17 brands of cigarette)</a:t>
            </a:r>
          </a:p>
          <a:p>
            <a:pPr lvl="2" eaLnBrk="1" hangingPunct="1"/>
            <a:r>
              <a:rPr lang="en-US" altLang="en-US" dirty="0" smtClean="0">
                <a:latin typeface="Calibri" panose="020F0502020204030204" pitchFamily="34" charset="0"/>
                <a:cs typeface="Calibri" panose="020F0502020204030204" pitchFamily="34" charset="0"/>
              </a:rPr>
              <a:t>Simulated effect of 10% increase in the excise tax</a:t>
            </a:r>
          </a:p>
          <a:p>
            <a:pPr lvl="2" eaLnBrk="1" hangingPunct="1"/>
            <a:r>
              <a:rPr lang="en-NZ" altLang="en-US" dirty="0" smtClean="0">
                <a:latin typeface="Calibri" panose="020F0502020204030204" pitchFamily="34" charset="0"/>
                <a:cs typeface="Calibri" panose="020F0502020204030204" pitchFamily="34" charset="0"/>
              </a:rPr>
              <a:t>Predicted fall in quantity </a:t>
            </a:r>
            <a:r>
              <a:rPr lang="en-NZ" altLang="en-US" dirty="0">
                <a:latin typeface="Calibri" panose="020F0502020204030204" pitchFamily="34" charset="0"/>
                <a:cs typeface="Calibri" panose="020F0502020204030204" pitchFamily="34" charset="0"/>
              </a:rPr>
              <a:t>consumed </a:t>
            </a:r>
            <a:r>
              <a:rPr lang="en-NZ" altLang="en-US" dirty="0" smtClean="0">
                <a:latin typeface="Calibri" panose="020F0502020204030204" pitchFamily="34" charset="0"/>
                <a:cs typeface="Calibri" panose="020F0502020204030204" pitchFamily="34" charset="0"/>
              </a:rPr>
              <a:t>overstated </a:t>
            </a:r>
            <a:r>
              <a:rPr lang="en-NZ" altLang="en-US" dirty="0">
                <a:latin typeface="Calibri" panose="020F0502020204030204" pitchFamily="34" charset="0"/>
                <a:cs typeface="Calibri" panose="020F0502020204030204" pitchFamily="34" charset="0"/>
              </a:rPr>
              <a:t>by </a:t>
            </a:r>
            <a:r>
              <a:rPr lang="en-NZ" altLang="en-US" dirty="0" smtClean="0">
                <a:latin typeface="Calibri" panose="020F0502020204030204" pitchFamily="34" charset="0"/>
                <a:cs typeface="Calibri" panose="020F0502020204030204" pitchFamily="34" charset="0"/>
              </a:rPr>
              <a:t>56% when the quality information ignored</a:t>
            </a:r>
          </a:p>
          <a:p>
            <a:pPr lvl="1" eaLnBrk="1" hangingPunct="1"/>
            <a:r>
              <a:rPr lang="en-NZ" altLang="en-US" dirty="0" smtClean="0">
                <a:latin typeface="Calibri" panose="020F0502020204030204" pitchFamily="34" charset="0"/>
                <a:cs typeface="Calibri" panose="020F0502020204030204" pitchFamily="34" charset="0"/>
              </a:rPr>
              <a:t>Scanner data also allow this sort of quality control</a:t>
            </a:r>
          </a:p>
          <a:p>
            <a:pPr lvl="2" eaLnBrk="1" hangingPunct="1"/>
            <a:r>
              <a:rPr lang="en-NZ" altLang="en-US" dirty="0" smtClean="0">
                <a:latin typeface="Calibri" panose="020F0502020204030204" pitchFamily="34" charset="0"/>
                <a:cs typeface="Calibri" panose="020F0502020204030204" pitchFamily="34" charset="0"/>
              </a:rPr>
              <a:t> e.g. study with such data, using diff-in-diff from two episodes of SSB tax increases in US finds no decrease in volume of soft drinks consumption in treated areas</a:t>
            </a:r>
          </a:p>
        </p:txBody>
      </p:sp>
    </p:spTree>
    <p:extLst>
      <p:ext uri="{BB962C8B-B14F-4D97-AF65-F5344CB8AC3E}">
        <p14:creationId xmlns:p14="http://schemas.microsoft.com/office/powerpoint/2010/main" val="1466912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16632"/>
            <a:ext cx="7793037" cy="1008112"/>
          </a:xfrm>
        </p:spPr>
        <p:txBody>
          <a:bodyPr/>
          <a:lstStyle/>
          <a:p>
            <a:pPr eaLnBrk="1" hangingPunct="1"/>
            <a:r>
              <a:rPr lang="en-AU" altLang="en-US" dirty="0" smtClean="0">
                <a:solidFill>
                  <a:schemeClr val="tx1"/>
                </a:solidFill>
                <a:latin typeface="Calibri" panose="020F0502020204030204" pitchFamily="34" charset="0"/>
                <a:cs typeface="Calibri" panose="020F0502020204030204" pitchFamily="34" charset="0"/>
              </a:rPr>
              <a:t>Conclusions</a:t>
            </a:r>
          </a:p>
        </p:txBody>
      </p:sp>
      <p:sp>
        <p:nvSpPr>
          <p:cNvPr id="11267" name="Rectangle 3"/>
          <p:cNvSpPr>
            <a:spLocks noGrp="1" noChangeArrowheads="1"/>
          </p:cNvSpPr>
          <p:nvPr>
            <p:ph type="body" idx="1"/>
          </p:nvPr>
        </p:nvSpPr>
        <p:spPr>
          <a:xfrm>
            <a:off x="251520" y="1268760"/>
            <a:ext cx="8712968" cy="4835178"/>
          </a:xfrm>
        </p:spPr>
        <p:txBody>
          <a:bodyPr/>
          <a:lstStyle/>
          <a:p>
            <a:pPr eaLnBrk="1" hangingPunct="1"/>
            <a:r>
              <a:rPr lang="en-US" altLang="en-US" sz="2600" dirty="0" smtClean="0">
                <a:latin typeface="Calibri" panose="020F0502020204030204" pitchFamily="34" charset="0"/>
                <a:cs typeface="Calibri" panose="020F0502020204030204" pitchFamily="34" charset="0"/>
              </a:rPr>
              <a:t>Many price elasticity of demand estimates conflate quality responses and quantity responses</a:t>
            </a:r>
          </a:p>
          <a:p>
            <a:pPr eaLnBrk="1" hangingPunct="1"/>
            <a:r>
              <a:rPr lang="en-US" altLang="en-US" sz="2600" dirty="0" smtClean="0">
                <a:latin typeface="Calibri" panose="020F0502020204030204" pitchFamily="34" charset="0"/>
                <a:cs typeface="Calibri" panose="020F0502020204030204" pitchFamily="34" charset="0"/>
              </a:rPr>
              <a:t>Method to untangle these proposed by Deaton in 1980s</a:t>
            </a:r>
          </a:p>
          <a:p>
            <a:pPr lvl="1" eaLnBrk="1" hangingPunct="1"/>
            <a:r>
              <a:rPr lang="en-US" altLang="en-US" sz="2200" dirty="0" smtClean="0">
                <a:latin typeface="Calibri" panose="020F0502020204030204" pitchFamily="34" charset="0"/>
                <a:cs typeface="Calibri" panose="020F0502020204030204" pitchFamily="34" charset="0"/>
              </a:rPr>
              <a:t>separability assumptions needed by Deaton’s method do not seem to hold in practice and understate the quality responses</a:t>
            </a:r>
          </a:p>
          <a:p>
            <a:pPr eaLnBrk="1" hangingPunct="1"/>
            <a:r>
              <a:rPr lang="en-US" altLang="en-US" sz="2600" u="sng" dirty="0" smtClean="0">
                <a:latin typeface="Calibri" panose="020F0502020204030204" pitchFamily="34" charset="0"/>
                <a:cs typeface="Calibri" panose="020F0502020204030204" pitchFamily="34" charset="0"/>
              </a:rPr>
              <a:t>Both</a:t>
            </a:r>
            <a:r>
              <a:rPr lang="en-US" altLang="en-US" sz="2600" dirty="0" smtClean="0">
                <a:latin typeface="Calibri" panose="020F0502020204030204" pitchFamily="34"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prices and unit values are needed to get unbiased quantity elasticities from budget share equations</a:t>
            </a:r>
          </a:p>
          <a:p>
            <a:pPr lvl="1" eaLnBrk="1" hangingPunct="1"/>
            <a:r>
              <a:rPr lang="en-US" altLang="en-US" sz="2400" dirty="0" smtClean="0">
                <a:latin typeface="Calibri" panose="020F0502020204030204" pitchFamily="34" charset="0"/>
                <a:cs typeface="Calibri" panose="020F0502020204030204" pitchFamily="34" charset="0"/>
              </a:rPr>
              <a:t>Part of the budget share response to a price change involves consumers changing their quality choice, so an index of quality like a unit value is needed to account for this response</a:t>
            </a:r>
          </a:p>
          <a:p>
            <a:pPr eaLnBrk="1" hangingPunct="1"/>
            <a:r>
              <a:rPr lang="en-US" altLang="en-US" sz="2600" dirty="0" smtClean="0">
                <a:latin typeface="Calibri" panose="020F0502020204030204" pitchFamily="34" charset="0"/>
                <a:cs typeface="Calibri" panose="020F0502020204030204" pitchFamily="34" charset="0"/>
              </a:rPr>
              <a:t>food and drink quantity demand is likely to be much less price-responsive than is suggested by many studies relied upon by advocates for SSB and other health-related taxes</a:t>
            </a:r>
            <a:endParaRPr lang="en-US" alt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357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28613"/>
            <a:ext cx="7772400" cy="641350"/>
          </a:xfrm>
          <a:noFill/>
        </p:spPr>
        <p:txBody>
          <a:bodyPr/>
          <a:lstStyle/>
          <a:p>
            <a:pPr eaLnBrk="1" hangingPunct="1"/>
            <a:r>
              <a:rPr lang="en-NZ" altLang="en-US" dirty="0">
                <a:solidFill>
                  <a:schemeClr val="tx1"/>
                </a:solidFill>
                <a:latin typeface="Calibri" panose="020F0502020204030204" pitchFamily="34" charset="0"/>
                <a:cs typeface="Calibri" panose="020F0502020204030204" pitchFamily="34" charset="0"/>
              </a:rPr>
              <a:t>Acknowledgements</a:t>
            </a:r>
            <a:endParaRPr lang="en-US" altLang="en-US" dirty="0">
              <a:solidFill>
                <a:schemeClr val="tx1"/>
              </a:solidFill>
              <a:latin typeface="Calibri" panose="020F0502020204030204" pitchFamily="34" charset="0"/>
              <a:cs typeface="Calibri" panose="020F0502020204030204" pitchFamily="34" charset="0"/>
            </a:endParaRPr>
          </a:p>
        </p:txBody>
      </p:sp>
      <p:sp>
        <p:nvSpPr>
          <p:cNvPr id="19459" name="Rectangle 3"/>
          <p:cNvSpPr>
            <a:spLocks noGrp="1" noChangeArrowheads="1"/>
          </p:cNvSpPr>
          <p:nvPr>
            <p:ph type="body" idx="1"/>
          </p:nvPr>
        </p:nvSpPr>
        <p:spPr>
          <a:xfrm>
            <a:off x="565150" y="1169988"/>
            <a:ext cx="8012113" cy="4881562"/>
          </a:xfrm>
          <a:noFill/>
        </p:spPr>
        <p:txBody>
          <a:bodyPr/>
          <a:lstStyle/>
          <a:p>
            <a:pPr eaLnBrk="1" hangingPunct="1">
              <a:lnSpc>
                <a:spcPct val="80000"/>
              </a:lnSpc>
              <a:spcBef>
                <a:spcPct val="40000"/>
              </a:spcBef>
            </a:pPr>
            <a:r>
              <a:rPr lang="en-US" altLang="en-US" sz="2400" dirty="0" smtClean="0">
                <a:latin typeface="Calibri" panose="020F0502020204030204" pitchFamily="34" charset="0"/>
              </a:rPr>
              <a:t>Collaborators</a:t>
            </a:r>
          </a:p>
          <a:p>
            <a:pPr lvl="1" eaLnBrk="1" hangingPunct="1">
              <a:lnSpc>
                <a:spcPct val="80000"/>
              </a:lnSpc>
              <a:spcBef>
                <a:spcPct val="40000"/>
              </a:spcBef>
            </a:pPr>
            <a:r>
              <a:rPr lang="en-US" altLang="en-US" sz="2000" dirty="0" err="1" smtClean="0">
                <a:latin typeface="Calibri" panose="020F0502020204030204" pitchFamily="34" charset="0"/>
              </a:rPr>
              <a:t>Bonggeun</a:t>
            </a:r>
            <a:r>
              <a:rPr lang="en-US" altLang="en-US" sz="2000" dirty="0" smtClean="0">
                <a:latin typeface="Calibri" panose="020F0502020204030204" pitchFamily="34" charset="0"/>
              </a:rPr>
              <a:t> Kim – Seoul National University</a:t>
            </a:r>
          </a:p>
          <a:p>
            <a:pPr lvl="1" eaLnBrk="1" hangingPunct="1">
              <a:lnSpc>
                <a:spcPct val="80000"/>
              </a:lnSpc>
              <a:spcBef>
                <a:spcPct val="40000"/>
              </a:spcBef>
            </a:pPr>
            <a:r>
              <a:rPr lang="en-US" altLang="en-US" sz="2000" dirty="0" smtClean="0">
                <a:latin typeface="Calibri" panose="020F0502020204030204" pitchFamily="34" charset="0"/>
              </a:rPr>
              <a:t>Susan Olivia – Waikato </a:t>
            </a:r>
          </a:p>
          <a:p>
            <a:pPr lvl="1" eaLnBrk="1" hangingPunct="1">
              <a:lnSpc>
                <a:spcPct val="80000"/>
              </a:lnSpc>
              <a:spcBef>
                <a:spcPct val="40000"/>
              </a:spcBef>
            </a:pPr>
            <a:r>
              <a:rPr lang="en-US" altLang="en-US" sz="2000" dirty="0" smtClean="0">
                <a:latin typeface="Calibri" panose="020F0502020204030204" pitchFamily="34" charset="0"/>
              </a:rPr>
              <a:t>Trinh Le – Motu </a:t>
            </a:r>
          </a:p>
          <a:p>
            <a:pPr lvl="1" eaLnBrk="1" hangingPunct="1">
              <a:lnSpc>
                <a:spcPct val="80000"/>
              </a:lnSpc>
              <a:spcBef>
                <a:spcPct val="40000"/>
              </a:spcBef>
            </a:pPr>
            <a:r>
              <a:rPr lang="en-NZ" altLang="en-US" sz="2000" dirty="0" smtClean="0">
                <a:latin typeface="Calibri" panose="020F0502020204030204" pitchFamily="34" charset="0"/>
              </a:rPr>
              <a:t>Mabel </a:t>
            </a:r>
            <a:r>
              <a:rPr lang="en-NZ" altLang="en-US" sz="2000" dirty="0" err="1" smtClean="0">
                <a:latin typeface="Calibri" panose="020F0502020204030204" pitchFamily="34" charset="0"/>
              </a:rPr>
              <a:t>Andalon</a:t>
            </a:r>
            <a:r>
              <a:rPr lang="en-NZ" altLang="en-US" sz="2000" dirty="0" smtClean="0">
                <a:latin typeface="Calibri" panose="020F0502020204030204" pitchFamily="34" charset="0"/>
              </a:rPr>
              <a:t> – Melbourne</a:t>
            </a:r>
            <a:endParaRPr lang="en-US" altLang="en-US" sz="2000" dirty="0" smtClean="0">
              <a:latin typeface="Calibri" panose="020F0502020204030204" pitchFamily="34" charset="0"/>
            </a:endParaRPr>
          </a:p>
          <a:p>
            <a:pPr lvl="1" eaLnBrk="1" hangingPunct="1">
              <a:lnSpc>
                <a:spcPct val="80000"/>
              </a:lnSpc>
              <a:spcBef>
                <a:spcPct val="40000"/>
              </a:spcBef>
              <a:buFontTx/>
              <a:buNone/>
            </a:pPr>
            <a:endParaRPr lang="en-US" altLang="en-US" sz="3200" dirty="0" smtClean="0">
              <a:latin typeface="Calibri" panose="020F0502020204030204" pitchFamily="34" charset="0"/>
            </a:endParaRPr>
          </a:p>
          <a:p>
            <a:pPr eaLnBrk="1" hangingPunct="1">
              <a:lnSpc>
                <a:spcPct val="80000"/>
              </a:lnSpc>
              <a:spcBef>
                <a:spcPct val="40000"/>
              </a:spcBef>
            </a:pPr>
            <a:r>
              <a:rPr lang="en-US" altLang="en-US" sz="2400" dirty="0" smtClean="0">
                <a:latin typeface="Calibri" panose="020F0502020204030204" pitchFamily="34" charset="0"/>
              </a:rPr>
              <a:t>Funders and supporters</a:t>
            </a:r>
          </a:p>
          <a:p>
            <a:pPr lvl="1" eaLnBrk="1" hangingPunct="1">
              <a:lnSpc>
                <a:spcPct val="80000"/>
              </a:lnSpc>
              <a:spcBef>
                <a:spcPct val="40000"/>
              </a:spcBef>
            </a:pPr>
            <a:r>
              <a:rPr lang="en-US" altLang="en-US" sz="2000" dirty="0" smtClean="0">
                <a:latin typeface="Calibri" panose="020F0502020204030204" pitchFamily="34" charset="0"/>
              </a:rPr>
              <a:t>Royal Society of New Zealand Marsden Fund</a:t>
            </a:r>
          </a:p>
          <a:p>
            <a:pPr lvl="1" eaLnBrk="1" hangingPunct="1">
              <a:lnSpc>
                <a:spcPct val="80000"/>
              </a:lnSpc>
              <a:spcBef>
                <a:spcPct val="40000"/>
              </a:spcBef>
            </a:pPr>
            <a:r>
              <a:rPr lang="en-US" altLang="en-US" sz="2000" dirty="0" smtClean="0">
                <a:latin typeface="Calibri" panose="020F0502020204030204" pitchFamily="34" charset="0"/>
              </a:rPr>
              <a:t>Monash University</a:t>
            </a:r>
          </a:p>
          <a:p>
            <a:pPr lvl="1" eaLnBrk="1" hangingPunct="1">
              <a:lnSpc>
                <a:spcPct val="80000"/>
              </a:lnSpc>
              <a:spcBef>
                <a:spcPct val="40000"/>
              </a:spcBef>
            </a:pPr>
            <a:r>
              <a:rPr lang="en-US" altLang="en-US" sz="2000" dirty="0" smtClean="0">
                <a:latin typeface="Calibri" panose="020F0502020204030204" pitchFamily="34" charset="0"/>
              </a:rPr>
              <a:t>World Bank</a:t>
            </a:r>
            <a:endParaRPr lang="en-NZ" altLang="en-US" sz="2000" dirty="0" smtClean="0">
              <a:latin typeface="Calibri" panose="020F0502020204030204" pitchFamily="34" charset="0"/>
            </a:endParaRPr>
          </a:p>
        </p:txBody>
      </p:sp>
    </p:spTree>
    <p:extLst>
      <p:ext uri="{BB962C8B-B14F-4D97-AF65-F5344CB8AC3E}">
        <p14:creationId xmlns:p14="http://schemas.microsoft.com/office/powerpoint/2010/main" val="127925203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dirty="0" smtClean="0"/>
              <a:t>Timeline for understanding demand elasticities from household surveys</a:t>
            </a:r>
          </a:p>
        </p:txBody>
      </p:sp>
      <p:sp>
        <p:nvSpPr>
          <p:cNvPr id="48133" name="Slide Number Placeholder 4"/>
          <p:cNvSpPr>
            <a:spLocks noGrp="1"/>
          </p:cNvSpPr>
          <p:nvPr>
            <p:ph type="sldNum" sz="quarter" idx="12"/>
          </p:nvPr>
        </p:nvSpPr>
        <p:spPr>
          <a:xfrm>
            <a:off x="2033396" y="6488276"/>
            <a:ext cx="6571052"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en-NZ" altLang="en-US" sz="1500" dirty="0">
                <a:solidFill>
                  <a:prstClr val="black"/>
                </a:solidFill>
                <a:latin typeface="Calibri"/>
              </a:rPr>
              <a:t>Deaton &amp; </a:t>
            </a:r>
            <a:r>
              <a:rPr lang="en-NZ" altLang="en-US" sz="1500" dirty="0" err="1" smtClean="0">
                <a:solidFill>
                  <a:prstClr val="black"/>
                </a:solidFill>
                <a:latin typeface="Calibri"/>
              </a:rPr>
              <a:t>Muellbauer</a:t>
            </a:r>
            <a:r>
              <a:rPr lang="en-NZ" altLang="en-US" sz="1500" dirty="0" smtClean="0">
                <a:solidFill>
                  <a:prstClr val="black"/>
                </a:solidFill>
                <a:latin typeface="Calibri"/>
              </a:rPr>
              <a:t> (1980) </a:t>
            </a:r>
            <a:r>
              <a:rPr lang="en-NZ" altLang="en-US" sz="1500" dirty="0">
                <a:solidFill>
                  <a:prstClr val="black"/>
                </a:solidFill>
                <a:latin typeface="Calibri"/>
              </a:rPr>
              <a:t>– </a:t>
            </a:r>
            <a:r>
              <a:rPr lang="en-NZ" altLang="en-US" sz="1500" dirty="0" smtClean="0">
                <a:solidFill>
                  <a:prstClr val="black"/>
                </a:solidFill>
                <a:latin typeface="Calibri"/>
              </a:rPr>
              <a:t>thereafter most demand studies use budget shares </a:t>
            </a:r>
            <a:endParaRPr lang="en-NZ" altLang="en-US" sz="1500" dirty="0">
              <a:solidFill>
                <a:prstClr val="black"/>
              </a:solidFill>
              <a:latin typeface="Calibri"/>
            </a:endParaRPr>
          </a:p>
        </p:txBody>
      </p:sp>
      <p:cxnSp>
        <p:nvCxnSpPr>
          <p:cNvPr id="7" name="Straight Connector 6"/>
          <p:cNvCxnSpPr/>
          <p:nvPr/>
        </p:nvCxnSpPr>
        <p:spPr>
          <a:xfrm>
            <a:off x="5004048" y="4544006"/>
            <a:ext cx="0" cy="1564233"/>
          </a:xfrm>
          <a:prstGeom prst="line">
            <a:avLst/>
          </a:prstGeom>
          <a:ln w="161925"/>
        </p:spPr>
        <p:style>
          <a:lnRef idx="3">
            <a:schemeClr val="accent1"/>
          </a:lnRef>
          <a:fillRef idx="0">
            <a:schemeClr val="accent1"/>
          </a:fillRef>
          <a:effectRef idx="2">
            <a:schemeClr val="accent1"/>
          </a:effectRef>
          <a:fontRef idx="minor">
            <a:schemeClr val="tx1"/>
          </a:fontRef>
        </p:style>
      </p:cxnSp>
      <p:sp>
        <p:nvSpPr>
          <p:cNvPr id="48135" name="TextBox 7"/>
          <p:cNvSpPr txBox="1">
            <a:spLocks noChangeArrowheads="1"/>
          </p:cNvSpPr>
          <p:nvPr/>
        </p:nvSpPr>
        <p:spPr bwMode="auto">
          <a:xfrm>
            <a:off x="673158" y="5522078"/>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eaLnBrk="1" fontAlgn="auto" hangingPunct="1">
              <a:lnSpc>
                <a:spcPct val="100000"/>
              </a:lnSpc>
              <a:spcBef>
                <a:spcPct val="0"/>
              </a:spcBef>
              <a:spcAft>
                <a:spcPts val="0"/>
              </a:spcAft>
              <a:buFontTx/>
              <a:buNone/>
            </a:pPr>
            <a:r>
              <a:rPr lang="en-US" altLang="en-US" sz="1800" dirty="0" smtClean="0">
                <a:solidFill>
                  <a:prstClr val="black"/>
                </a:solidFill>
              </a:rPr>
              <a:t>1955</a:t>
            </a:r>
            <a:endParaRPr lang="en-US" altLang="en-US" sz="1800" dirty="0">
              <a:solidFill>
                <a:prstClr val="black"/>
              </a:solidFill>
            </a:endParaRPr>
          </a:p>
        </p:txBody>
      </p:sp>
      <p:cxnSp>
        <p:nvCxnSpPr>
          <p:cNvPr id="10" name="Straight Connector 9"/>
          <p:cNvCxnSpPr/>
          <p:nvPr/>
        </p:nvCxnSpPr>
        <p:spPr>
          <a:xfrm flipV="1">
            <a:off x="977900" y="4653136"/>
            <a:ext cx="7770564" cy="14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137" name="TextBox 10"/>
          <p:cNvSpPr txBox="1">
            <a:spLocks noChangeArrowheads="1"/>
          </p:cNvSpPr>
          <p:nvPr/>
        </p:nvSpPr>
        <p:spPr bwMode="auto">
          <a:xfrm>
            <a:off x="5359372" y="1730018"/>
            <a:ext cx="360511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eaLnBrk="1" fontAlgn="auto" hangingPunct="1">
              <a:lnSpc>
                <a:spcPct val="100000"/>
              </a:lnSpc>
              <a:spcBef>
                <a:spcPct val="0"/>
              </a:spcBef>
              <a:spcAft>
                <a:spcPts val="0"/>
              </a:spcAft>
              <a:buFontTx/>
              <a:buNone/>
            </a:pPr>
            <a:r>
              <a:rPr lang="en-US" altLang="en-US" sz="1500" dirty="0" smtClean="0">
                <a:solidFill>
                  <a:prstClr val="black"/>
                </a:solidFill>
                <a:latin typeface="Calibri"/>
              </a:rPr>
              <a:t>Hundreds of cross-sectional demand studies published, with most conflating quality and quantity responses, due to their single equation framework whether using unit values (E/Q) or surveyed prices</a:t>
            </a:r>
            <a:endParaRPr lang="en-US" altLang="en-US" sz="1500" dirty="0">
              <a:solidFill>
                <a:prstClr val="black"/>
              </a:solidFill>
              <a:latin typeface="Calibri"/>
            </a:endParaRPr>
          </a:p>
        </p:txBody>
      </p:sp>
      <p:cxnSp>
        <p:nvCxnSpPr>
          <p:cNvPr id="13" name="Straight Connector 12"/>
          <p:cNvCxnSpPr/>
          <p:nvPr/>
        </p:nvCxnSpPr>
        <p:spPr>
          <a:xfrm flipV="1">
            <a:off x="2830148" y="2780928"/>
            <a:ext cx="24011" cy="2524402"/>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862846" y="3284984"/>
            <a:ext cx="2701" cy="2041138"/>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140" name="TextBox 14"/>
          <p:cNvSpPr txBox="1">
            <a:spLocks noChangeArrowheads="1"/>
          </p:cNvSpPr>
          <p:nvPr/>
        </p:nvSpPr>
        <p:spPr bwMode="auto">
          <a:xfrm>
            <a:off x="2435811" y="5541931"/>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algn="ctr" eaLnBrk="1" fontAlgn="auto" hangingPunct="1">
              <a:lnSpc>
                <a:spcPct val="100000"/>
              </a:lnSpc>
              <a:spcBef>
                <a:spcPct val="0"/>
              </a:spcBef>
              <a:spcAft>
                <a:spcPts val="0"/>
              </a:spcAft>
              <a:buFontTx/>
              <a:buNone/>
            </a:pPr>
            <a:r>
              <a:rPr lang="en-US" altLang="en-US" sz="1800" dirty="0" smtClean="0">
                <a:solidFill>
                  <a:prstClr val="black"/>
                </a:solidFill>
              </a:rPr>
              <a:t>1979</a:t>
            </a:r>
            <a:endParaRPr lang="en-US" altLang="en-US" sz="1800" dirty="0">
              <a:solidFill>
                <a:prstClr val="black"/>
              </a:solidFill>
            </a:endParaRPr>
          </a:p>
        </p:txBody>
      </p:sp>
      <p:sp>
        <p:nvSpPr>
          <p:cNvPr id="48141" name="TextBox 15"/>
          <p:cNvSpPr txBox="1">
            <a:spLocks noChangeArrowheads="1"/>
          </p:cNvSpPr>
          <p:nvPr/>
        </p:nvSpPr>
        <p:spPr bwMode="auto">
          <a:xfrm>
            <a:off x="3563889" y="5541931"/>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algn="ctr" eaLnBrk="1" fontAlgn="auto" hangingPunct="1">
              <a:lnSpc>
                <a:spcPct val="100000"/>
              </a:lnSpc>
              <a:spcBef>
                <a:spcPct val="0"/>
              </a:spcBef>
              <a:spcAft>
                <a:spcPts val="0"/>
              </a:spcAft>
              <a:buFontTx/>
              <a:buNone/>
            </a:pPr>
            <a:r>
              <a:rPr lang="en-US" altLang="en-US" sz="1800" dirty="0" smtClean="0">
                <a:solidFill>
                  <a:prstClr val="black"/>
                </a:solidFill>
              </a:rPr>
              <a:t>1986</a:t>
            </a:r>
            <a:endParaRPr lang="en-US" altLang="en-US" sz="1800" dirty="0">
              <a:solidFill>
                <a:prstClr val="black"/>
              </a:solidFill>
            </a:endParaRPr>
          </a:p>
        </p:txBody>
      </p:sp>
      <p:sp>
        <p:nvSpPr>
          <p:cNvPr id="48143" name="TextBox 18"/>
          <p:cNvSpPr txBox="1">
            <a:spLocks noChangeArrowheads="1"/>
          </p:cNvSpPr>
          <p:nvPr/>
        </p:nvSpPr>
        <p:spPr bwMode="auto">
          <a:xfrm>
            <a:off x="103802" y="3349549"/>
            <a:ext cx="246704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eaLnBrk="1" fontAlgn="auto" hangingPunct="1">
              <a:lnSpc>
                <a:spcPct val="100000"/>
              </a:lnSpc>
              <a:spcBef>
                <a:spcPct val="0"/>
              </a:spcBef>
              <a:spcAft>
                <a:spcPts val="0"/>
              </a:spcAft>
              <a:buFontTx/>
              <a:buNone/>
            </a:pPr>
            <a:r>
              <a:rPr lang="en-US" altLang="en-US" sz="1500" dirty="0" err="1" smtClean="0">
                <a:solidFill>
                  <a:prstClr val="black"/>
                </a:solidFill>
                <a:latin typeface="Calibri"/>
              </a:rPr>
              <a:t>Prais</a:t>
            </a:r>
            <a:r>
              <a:rPr lang="en-US" altLang="en-US" sz="1500" dirty="0" smtClean="0">
                <a:solidFill>
                  <a:prstClr val="black"/>
                </a:solidFill>
                <a:latin typeface="Calibri"/>
              </a:rPr>
              <a:t> and </a:t>
            </a:r>
            <a:r>
              <a:rPr lang="en-US" altLang="en-US" sz="1500" dirty="0" err="1" smtClean="0">
                <a:solidFill>
                  <a:prstClr val="black"/>
                </a:solidFill>
                <a:latin typeface="Calibri"/>
              </a:rPr>
              <a:t>Houthakker</a:t>
            </a:r>
            <a:r>
              <a:rPr lang="en-US" altLang="en-US" sz="1500" dirty="0">
                <a:solidFill>
                  <a:prstClr val="black"/>
                </a:solidFill>
                <a:latin typeface="Calibri"/>
              </a:rPr>
              <a:t> </a:t>
            </a:r>
            <a:r>
              <a:rPr lang="en-US" altLang="en-US" sz="1500" dirty="0" smtClean="0">
                <a:solidFill>
                  <a:prstClr val="black"/>
                </a:solidFill>
                <a:latin typeface="Calibri"/>
              </a:rPr>
              <a:t>raise possibility of using E/Q as a ‘price’ but note risk of bias, since survey groups are not well defined specific goods</a:t>
            </a:r>
            <a:endParaRPr lang="en-US" altLang="en-US" sz="1500" dirty="0">
              <a:solidFill>
                <a:prstClr val="black"/>
              </a:solidFill>
              <a:latin typeface="Calibri"/>
            </a:endParaRPr>
          </a:p>
        </p:txBody>
      </p:sp>
      <p:sp>
        <p:nvSpPr>
          <p:cNvPr id="48145" name="TextBox 20"/>
          <p:cNvSpPr txBox="1">
            <a:spLocks noChangeArrowheads="1"/>
          </p:cNvSpPr>
          <p:nvPr/>
        </p:nvSpPr>
        <p:spPr bwMode="auto">
          <a:xfrm>
            <a:off x="3282075" y="2575125"/>
            <a:ext cx="1809463" cy="67286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eaLnBrk="1" fontAlgn="auto" hangingPunct="1">
              <a:lnSpc>
                <a:spcPct val="100000"/>
              </a:lnSpc>
              <a:spcBef>
                <a:spcPct val="0"/>
              </a:spcBef>
              <a:spcAft>
                <a:spcPts val="0"/>
              </a:spcAft>
              <a:buFontTx/>
              <a:buNone/>
            </a:pPr>
            <a:r>
              <a:rPr lang="en-US" altLang="en-US" sz="1300" i="1" dirty="0" smtClean="0">
                <a:solidFill>
                  <a:prstClr val="black"/>
                </a:solidFill>
                <a:latin typeface="Calibri"/>
              </a:rPr>
              <a:t>Cox-</a:t>
            </a:r>
            <a:r>
              <a:rPr lang="en-US" altLang="en-US" sz="1300" i="1" dirty="0" err="1" smtClean="0">
                <a:solidFill>
                  <a:prstClr val="black"/>
                </a:solidFill>
                <a:latin typeface="Calibri"/>
              </a:rPr>
              <a:t>Wohlgenant</a:t>
            </a:r>
            <a:r>
              <a:rPr lang="en-US" altLang="en-US" sz="1300" i="1" dirty="0" smtClean="0">
                <a:solidFill>
                  <a:prstClr val="black"/>
                </a:solidFill>
                <a:latin typeface="Calibri"/>
              </a:rPr>
              <a:t> method to ‘purge’ E/Q of errors </a:t>
            </a:r>
          </a:p>
          <a:p>
            <a:pPr eaLnBrk="1" fontAlgn="auto" hangingPunct="1">
              <a:lnSpc>
                <a:spcPct val="100000"/>
              </a:lnSpc>
              <a:spcBef>
                <a:spcPct val="0"/>
              </a:spcBef>
              <a:spcAft>
                <a:spcPts val="0"/>
              </a:spcAft>
              <a:buFontTx/>
              <a:buNone/>
            </a:pPr>
            <a:r>
              <a:rPr lang="en-US" altLang="en-US" sz="1300" i="1" dirty="0" smtClean="0">
                <a:solidFill>
                  <a:prstClr val="black"/>
                </a:solidFill>
                <a:latin typeface="Calibri"/>
              </a:rPr>
              <a:t>&amp; quality variation</a:t>
            </a:r>
          </a:p>
        </p:txBody>
      </p:sp>
      <p:sp>
        <p:nvSpPr>
          <p:cNvPr id="48146" name="TextBox 21"/>
          <p:cNvSpPr txBox="1">
            <a:spLocks noChangeArrowheads="1"/>
          </p:cNvSpPr>
          <p:nvPr/>
        </p:nvSpPr>
        <p:spPr bwMode="auto">
          <a:xfrm>
            <a:off x="1259632" y="1861052"/>
            <a:ext cx="1948932" cy="87292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eaLnBrk="1" fontAlgn="auto" hangingPunct="1">
              <a:lnSpc>
                <a:spcPct val="100000"/>
              </a:lnSpc>
              <a:spcBef>
                <a:spcPct val="0"/>
              </a:spcBef>
              <a:spcAft>
                <a:spcPts val="0"/>
              </a:spcAft>
              <a:buFontTx/>
              <a:buNone/>
            </a:pPr>
            <a:r>
              <a:rPr lang="en-US" altLang="en-US" sz="1300" i="1" dirty="0" err="1" smtClean="0">
                <a:solidFill>
                  <a:prstClr val="black"/>
                </a:solidFill>
                <a:latin typeface="Calibri"/>
              </a:rPr>
              <a:t>Timmer</a:t>
            </a:r>
            <a:r>
              <a:rPr lang="en-US" altLang="en-US" sz="1300" i="1" dirty="0" smtClean="0">
                <a:solidFill>
                  <a:prstClr val="black"/>
                </a:solidFill>
                <a:latin typeface="Calibri"/>
              </a:rPr>
              <a:t> &amp; Alderman use </a:t>
            </a:r>
          </a:p>
          <a:p>
            <a:pPr eaLnBrk="1" fontAlgn="auto" hangingPunct="1">
              <a:lnSpc>
                <a:spcPct val="100000"/>
              </a:lnSpc>
              <a:spcBef>
                <a:spcPct val="0"/>
              </a:spcBef>
              <a:spcAft>
                <a:spcPts val="0"/>
              </a:spcAft>
              <a:buFontTx/>
              <a:buNone/>
            </a:pPr>
            <a:r>
              <a:rPr lang="en-US" altLang="en-US" sz="1300" i="1" dirty="0" smtClean="0">
                <a:solidFill>
                  <a:prstClr val="black"/>
                </a:solidFill>
                <a:latin typeface="Calibri"/>
              </a:rPr>
              <a:t>E/Q in first empirical</a:t>
            </a:r>
          </a:p>
          <a:p>
            <a:pPr eaLnBrk="1" fontAlgn="auto" hangingPunct="1">
              <a:lnSpc>
                <a:spcPct val="100000"/>
              </a:lnSpc>
              <a:spcBef>
                <a:spcPct val="0"/>
              </a:spcBef>
              <a:spcAft>
                <a:spcPts val="0"/>
              </a:spcAft>
              <a:buFontTx/>
              <a:buNone/>
            </a:pPr>
            <a:r>
              <a:rPr lang="en-US" altLang="en-US" sz="1300" i="1" dirty="0" smtClean="0">
                <a:solidFill>
                  <a:prstClr val="black"/>
                </a:solidFill>
                <a:latin typeface="Calibri"/>
              </a:rPr>
              <a:t>study; demand elasticities for rice in Indonesia</a:t>
            </a:r>
            <a:endParaRPr lang="en-US" altLang="en-US" sz="1300" i="1" dirty="0">
              <a:solidFill>
                <a:prstClr val="black"/>
              </a:solidFill>
              <a:latin typeface="Calibri"/>
            </a:endParaRPr>
          </a:p>
        </p:txBody>
      </p:sp>
      <p:sp>
        <p:nvSpPr>
          <p:cNvPr id="48148" name="TextBox 25"/>
          <p:cNvSpPr txBox="1">
            <a:spLocks noChangeArrowheads="1"/>
          </p:cNvSpPr>
          <p:nvPr/>
        </p:nvSpPr>
        <p:spPr bwMode="auto">
          <a:xfrm>
            <a:off x="4378675" y="3361060"/>
            <a:ext cx="228155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eaLnBrk="1" fontAlgn="auto" hangingPunct="1">
              <a:lnSpc>
                <a:spcPct val="100000"/>
              </a:lnSpc>
              <a:spcBef>
                <a:spcPct val="0"/>
              </a:spcBef>
              <a:spcAft>
                <a:spcPts val="0"/>
              </a:spcAft>
              <a:buFontTx/>
              <a:buNone/>
            </a:pPr>
            <a:r>
              <a:rPr lang="en-US" altLang="en-US" sz="1500" dirty="0" smtClean="0">
                <a:solidFill>
                  <a:prstClr val="black"/>
                </a:solidFill>
                <a:latin typeface="Calibri"/>
              </a:rPr>
              <a:t>Deaton develops method to extract quantity and quality responses to price changes when using E/Q data, based on weak </a:t>
            </a:r>
            <a:r>
              <a:rPr lang="en-US" altLang="en-US" sz="1500" dirty="0" err="1" smtClean="0">
                <a:solidFill>
                  <a:prstClr val="black"/>
                </a:solidFill>
                <a:latin typeface="Calibri"/>
              </a:rPr>
              <a:t>separability</a:t>
            </a:r>
            <a:endParaRPr lang="en-US" altLang="en-US" sz="1500" dirty="0" smtClean="0">
              <a:solidFill>
                <a:prstClr val="black"/>
              </a:solidFill>
              <a:latin typeface="Calibri"/>
            </a:endParaRPr>
          </a:p>
        </p:txBody>
      </p:sp>
      <p:sp>
        <p:nvSpPr>
          <p:cNvPr id="24" name="TextBox 15"/>
          <p:cNvSpPr txBox="1">
            <a:spLocks noChangeArrowheads="1"/>
          </p:cNvSpPr>
          <p:nvPr/>
        </p:nvSpPr>
        <p:spPr bwMode="auto">
          <a:xfrm>
            <a:off x="7194275" y="5830701"/>
            <a:ext cx="898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algn="ctr" eaLnBrk="1" fontAlgn="auto" hangingPunct="1">
              <a:lnSpc>
                <a:spcPct val="100000"/>
              </a:lnSpc>
              <a:spcBef>
                <a:spcPct val="0"/>
              </a:spcBef>
              <a:spcAft>
                <a:spcPts val="0"/>
              </a:spcAft>
              <a:buFontTx/>
              <a:buNone/>
            </a:pPr>
            <a:r>
              <a:rPr lang="en-US" altLang="en-US" sz="1800" dirty="0" smtClean="0">
                <a:solidFill>
                  <a:prstClr val="black"/>
                </a:solidFill>
              </a:rPr>
              <a:t>2011 --</a:t>
            </a:r>
            <a:endParaRPr lang="en-US" altLang="en-US" sz="1800" dirty="0">
              <a:solidFill>
                <a:prstClr val="black"/>
              </a:solidFill>
            </a:endParaRPr>
          </a:p>
        </p:txBody>
      </p:sp>
      <p:sp>
        <p:nvSpPr>
          <p:cNvPr id="26" name="TextBox 15"/>
          <p:cNvSpPr txBox="1">
            <a:spLocks noChangeArrowheads="1"/>
          </p:cNvSpPr>
          <p:nvPr/>
        </p:nvSpPr>
        <p:spPr bwMode="auto">
          <a:xfrm>
            <a:off x="4423487" y="6126614"/>
            <a:ext cx="1031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algn="ctr" eaLnBrk="1" fontAlgn="auto" hangingPunct="1">
              <a:lnSpc>
                <a:spcPct val="100000"/>
              </a:lnSpc>
              <a:spcBef>
                <a:spcPct val="0"/>
              </a:spcBef>
              <a:spcAft>
                <a:spcPts val="0"/>
              </a:spcAft>
              <a:buFontTx/>
              <a:buNone/>
            </a:pPr>
            <a:r>
              <a:rPr lang="en-US" altLang="en-US" sz="1800" dirty="0" smtClean="0">
                <a:solidFill>
                  <a:prstClr val="black"/>
                </a:solidFill>
              </a:rPr>
              <a:t>1987-90</a:t>
            </a:r>
            <a:endParaRPr lang="en-US" altLang="en-US" sz="1800" dirty="0">
              <a:solidFill>
                <a:prstClr val="black"/>
              </a:solidFill>
            </a:endParaRPr>
          </a:p>
        </p:txBody>
      </p:sp>
      <p:sp>
        <p:nvSpPr>
          <p:cNvPr id="8" name="Right Arrow 7"/>
          <p:cNvSpPr/>
          <p:nvPr/>
        </p:nvSpPr>
        <p:spPr>
          <a:xfrm>
            <a:off x="3419872" y="2060848"/>
            <a:ext cx="1656184" cy="33088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NZ" sz="1800">
              <a:solidFill>
                <a:prstClr val="white"/>
              </a:solidFill>
            </a:endParaRPr>
          </a:p>
        </p:txBody>
      </p:sp>
      <p:cxnSp>
        <p:nvCxnSpPr>
          <p:cNvPr id="11" name="Straight Arrow Connector 10"/>
          <p:cNvCxnSpPr>
            <a:stCxn id="48148" idx="0"/>
          </p:cNvCxnSpPr>
          <p:nvPr/>
        </p:nvCxnSpPr>
        <p:spPr>
          <a:xfrm flipV="1">
            <a:off x="5519454" y="2976513"/>
            <a:ext cx="492706" cy="384547"/>
          </a:xfrm>
          <a:prstGeom prst="straightConnector1">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rot="18813177">
            <a:off x="5064317" y="2588003"/>
            <a:ext cx="410568" cy="217121"/>
          </a:xfrm>
          <a:prstGeom prst="rightArrow">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NZ" sz="1800">
              <a:solidFill>
                <a:prstClr val="white"/>
              </a:solidFill>
            </a:endParaRPr>
          </a:p>
        </p:txBody>
      </p:sp>
      <p:cxnSp>
        <p:nvCxnSpPr>
          <p:cNvPr id="39" name="Straight Connector 38"/>
          <p:cNvCxnSpPr/>
          <p:nvPr/>
        </p:nvCxnSpPr>
        <p:spPr>
          <a:xfrm>
            <a:off x="7488323" y="4547092"/>
            <a:ext cx="1" cy="1283609"/>
          </a:xfrm>
          <a:prstGeom prst="line">
            <a:avLst/>
          </a:prstGeom>
          <a:ln w="63500">
            <a:prstDash val="dash"/>
          </a:ln>
        </p:spPr>
        <p:style>
          <a:lnRef idx="3">
            <a:schemeClr val="accent1"/>
          </a:lnRef>
          <a:fillRef idx="0">
            <a:schemeClr val="accent1"/>
          </a:fillRef>
          <a:effectRef idx="2">
            <a:schemeClr val="accent1"/>
          </a:effectRef>
          <a:fontRef idx="minor">
            <a:schemeClr val="tx1"/>
          </a:fontRef>
        </p:style>
      </p:cxnSp>
      <p:sp>
        <p:nvSpPr>
          <p:cNvPr id="45" name="TextBox 25"/>
          <p:cNvSpPr txBox="1">
            <a:spLocks noChangeArrowheads="1"/>
          </p:cNvSpPr>
          <p:nvPr/>
        </p:nvSpPr>
        <p:spPr bwMode="auto">
          <a:xfrm>
            <a:off x="6862443" y="3033605"/>
            <a:ext cx="22815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lnSpc>
                <a:spcPct val="90000"/>
              </a:lnSpc>
              <a:spcBef>
                <a:spcPct val="50000"/>
              </a:spcBef>
              <a:buChar char="•"/>
              <a:defRPr sz="2500">
                <a:solidFill>
                  <a:schemeClr val="tx1"/>
                </a:solidFill>
                <a:latin typeface="Arial" panose="020B0604020202020204" pitchFamily="34" charset="0"/>
              </a:defRPr>
            </a:lvl1pPr>
            <a:lvl2pPr marL="742950" indent="-285750">
              <a:lnSpc>
                <a:spcPct val="90000"/>
              </a:lnSpc>
              <a:spcBef>
                <a:spcPct val="50000"/>
              </a:spcBef>
              <a:buChar char="•"/>
              <a:defRPr sz="2000">
                <a:solidFill>
                  <a:schemeClr val="tx1"/>
                </a:solidFill>
                <a:latin typeface="Arial" panose="020B0604020202020204" pitchFamily="34" charset="0"/>
              </a:defRPr>
            </a:lvl2pPr>
            <a:lvl3pPr marL="1143000" indent="-228600">
              <a:lnSpc>
                <a:spcPct val="90000"/>
              </a:lnSpc>
              <a:spcBef>
                <a:spcPct val="50000"/>
              </a:spcBef>
              <a:buChar char="•"/>
              <a:defRPr sz="2000">
                <a:solidFill>
                  <a:schemeClr val="tx1"/>
                </a:solidFill>
                <a:latin typeface="Arial" panose="020B0604020202020204" pitchFamily="34" charset="0"/>
              </a:defRPr>
            </a:lvl3pPr>
            <a:lvl4pPr marL="1600200" indent="-228600">
              <a:lnSpc>
                <a:spcPct val="90000"/>
              </a:lnSpc>
              <a:spcBef>
                <a:spcPct val="50000"/>
              </a:spcBef>
              <a:buChar char="•"/>
              <a:defRPr sz="2000">
                <a:solidFill>
                  <a:schemeClr val="tx1"/>
                </a:solidFill>
                <a:latin typeface="Arial" panose="020B0604020202020204" pitchFamily="34" charset="0"/>
              </a:defRPr>
            </a:lvl4pPr>
            <a:lvl5pPr marL="2057400" indent="-228600">
              <a:lnSpc>
                <a:spcPct val="90000"/>
              </a:lnSpc>
              <a:spcBef>
                <a:spcPct val="50000"/>
              </a:spcBef>
              <a:buChar char="•"/>
              <a:defRPr sz="2000">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har char="•"/>
              <a:defRPr sz="2000">
                <a:solidFill>
                  <a:schemeClr val="tx1"/>
                </a:solidFill>
                <a:latin typeface="Arial" panose="020B0604020202020204" pitchFamily="34" charset="0"/>
              </a:defRPr>
            </a:lvl9pPr>
          </a:lstStyle>
          <a:p>
            <a:pPr eaLnBrk="1" fontAlgn="auto" hangingPunct="1">
              <a:lnSpc>
                <a:spcPct val="100000"/>
              </a:lnSpc>
              <a:spcBef>
                <a:spcPct val="0"/>
              </a:spcBef>
              <a:spcAft>
                <a:spcPts val="0"/>
              </a:spcAft>
              <a:buFontTx/>
              <a:buNone/>
            </a:pPr>
            <a:r>
              <a:rPr lang="en-US" altLang="en-US" sz="1500" dirty="0" smtClean="0">
                <a:solidFill>
                  <a:prstClr val="black"/>
                </a:solidFill>
                <a:latin typeface="Calibri"/>
              </a:rPr>
              <a:t>Direct estimation of </a:t>
            </a:r>
            <a:r>
              <a:rPr lang="en-US" altLang="en-US" sz="1500" dirty="0" err="1" smtClean="0">
                <a:solidFill>
                  <a:prstClr val="black"/>
                </a:solidFill>
                <a:latin typeface="Calibri"/>
              </a:rPr>
              <a:t>dV</a:t>
            </a:r>
            <a:r>
              <a:rPr lang="en-US" altLang="en-US" sz="1500" dirty="0" smtClean="0">
                <a:solidFill>
                  <a:prstClr val="black"/>
                </a:solidFill>
                <a:latin typeface="Calibri"/>
              </a:rPr>
              <a:t>/</a:t>
            </a:r>
            <a:r>
              <a:rPr lang="en-US" altLang="en-US" sz="1500" dirty="0" err="1" smtClean="0">
                <a:solidFill>
                  <a:prstClr val="black"/>
                </a:solidFill>
                <a:latin typeface="Calibri"/>
              </a:rPr>
              <a:t>dP</a:t>
            </a:r>
            <a:endParaRPr lang="en-US" altLang="en-US" sz="1500" dirty="0" smtClean="0">
              <a:solidFill>
                <a:prstClr val="black"/>
              </a:solidFill>
              <a:latin typeface="Calibri"/>
            </a:endParaRPr>
          </a:p>
          <a:p>
            <a:pPr eaLnBrk="1" fontAlgn="auto" hangingPunct="1">
              <a:lnSpc>
                <a:spcPct val="100000"/>
              </a:lnSpc>
              <a:spcBef>
                <a:spcPct val="0"/>
              </a:spcBef>
              <a:spcAft>
                <a:spcPts val="0"/>
              </a:spcAft>
              <a:buFontTx/>
              <a:buNone/>
            </a:pPr>
            <a:r>
              <a:rPr lang="en-US" altLang="en-US" sz="1500" dirty="0" smtClean="0">
                <a:solidFill>
                  <a:prstClr val="black"/>
                </a:solidFill>
                <a:latin typeface="Calibri"/>
              </a:rPr>
              <a:t>using surveys with data on</a:t>
            </a:r>
          </a:p>
          <a:p>
            <a:pPr eaLnBrk="1" fontAlgn="auto" hangingPunct="1">
              <a:lnSpc>
                <a:spcPct val="100000"/>
              </a:lnSpc>
              <a:spcBef>
                <a:spcPct val="0"/>
              </a:spcBef>
              <a:spcAft>
                <a:spcPts val="0"/>
              </a:spcAft>
              <a:buFontTx/>
              <a:buNone/>
            </a:pPr>
            <a:r>
              <a:rPr lang="en-US" altLang="en-US" sz="1500" dirty="0" smtClean="0">
                <a:solidFill>
                  <a:prstClr val="black"/>
                </a:solidFill>
                <a:latin typeface="Calibri"/>
              </a:rPr>
              <a:t>prices and E/Q rejects the weak </a:t>
            </a:r>
            <a:r>
              <a:rPr lang="en-US" altLang="en-US" sz="1500" dirty="0" err="1" smtClean="0">
                <a:solidFill>
                  <a:prstClr val="black"/>
                </a:solidFill>
                <a:latin typeface="Calibri"/>
              </a:rPr>
              <a:t>sep</a:t>
            </a:r>
            <a:r>
              <a:rPr lang="en-US" altLang="en-US" sz="1500" dirty="0" smtClean="0">
                <a:solidFill>
                  <a:prstClr val="black"/>
                </a:solidFill>
                <a:latin typeface="Calibri"/>
              </a:rPr>
              <a:t> restrictions. Quality responses much larger than earlier thought</a:t>
            </a:r>
          </a:p>
        </p:txBody>
      </p:sp>
      <p:cxnSp>
        <p:nvCxnSpPr>
          <p:cNvPr id="23" name="Straight Connector 22"/>
          <p:cNvCxnSpPr/>
          <p:nvPr/>
        </p:nvCxnSpPr>
        <p:spPr>
          <a:xfrm>
            <a:off x="3090061" y="4722235"/>
            <a:ext cx="20460" cy="1773711"/>
          </a:xfrm>
          <a:prstGeom prst="line">
            <a:avLst/>
          </a:prstGeom>
          <a:ln w="38100">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940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0"/>
            <a:ext cx="8856984" cy="1143000"/>
          </a:xfrm>
        </p:spPr>
        <p:txBody>
          <a:bodyPr>
            <a:normAutofit/>
          </a:bodyPr>
          <a:lstStyle/>
          <a:p>
            <a:pPr eaLnBrk="1" hangingPunct="1"/>
            <a:r>
              <a:rPr lang="en-GB" altLang="en-US" dirty="0" smtClean="0">
                <a:latin typeface="Calibri" panose="020F0502020204030204" pitchFamily="34" charset="0"/>
                <a:cs typeface="Calibri" panose="020F0502020204030204" pitchFamily="34" charset="0"/>
              </a:rPr>
              <a:t>The </a:t>
            </a:r>
            <a:r>
              <a:rPr lang="en-GB" altLang="en-US" dirty="0" err="1" smtClean="0">
                <a:latin typeface="Calibri" panose="020F0502020204030204" pitchFamily="34" charset="0"/>
                <a:cs typeface="Calibri" panose="020F0502020204030204" pitchFamily="34" charset="0"/>
              </a:rPr>
              <a:t>Prais-Houthakker</a:t>
            </a:r>
            <a:r>
              <a:rPr lang="en-GB" altLang="en-US" dirty="0" smtClean="0">
                <a:latin typeface="Calibri" panose="020F0502020204030204" pitchFamily="34" charset="0"/>
                <a:cs typeface="Calibri" panose="020F0502020204030204" pitchFamily="34" charset="0"/>
              </a:rPr>
              <a:t> Insight</a:t>
            </a:r>
            <a:endParaRPr lang="en-AU" altLang="en-US" dirty="0" smtClean="0">
              <a:latin typeface="Calibri" panose="020F0502020204030204" pitchFamily="34" charset="0"/>
              <a:cs typeface="Calibri" panose="020F0502020204030204" pitchFamily="34" charset="0"/>
            </a:endParaRPr>
          </a:p>
        </p:txBody>
      </p:sp>
      <p:sp>
        <p:nvSpPr>
          <p:cNvPr id="6147" name="Rectangle 3"/>
          <p:cNvSpPr>
            <a:spLocks noGrp="1" noChangeArrowheads="1"/>
          </p:cNvSpPr>
          <p:nvPr>
            <p:ph type="body" idx="1"/>
          </p:nvPr>
        </p:nvSpPr>
        <p:spPr>
          <a:xfrm>
            <a:off x="468312" y="1268760"/>
            <a:ext cx="8424167" cy="5589240"/>
          </a:xfrm>
        </p:spPr>
        <p:txBody>
          <a:bodyPr>
            <a:normAutofit fontScale="85000" lnSpcReduction="10000"/>
          </a:bodyPr>
          <a:lstStyle/>
          <a:p>
            <a:pPr eaLnBrk="1" hangingPunct="1">
              <a:lnSpc>
                <a:spcPct val="110000"/>
              </a:lnSpc>
              <a:spcBef>
                <a:spcPts val="900"/>
              </a:spcBef>
            </a:pPr>
            <a:r>
              <a:rPr lang="en-GB" altLang="en-US" sz="3100" dirty="0" smtClean="0">
                <a:latin typeface="Calibri" panose="020F0502020204030204" pitchFamily="34" charset="0"/>
                <a:cs typeface="Calibri" panose="020F0502020204030204" pitchFamily="34" charset="0"/>
              </a:rPr>
              <a:t>Household surveys do not provide data on the expenditures on, and quantity consumed of, specific goods -- contrary to the textbook demand model</a:t>
            </a:r>
          </a:p>
          <a:p>
            <a:pPr marL="457200" lvl="1" indent="0">
              <a:lnSpc>
                <a:spcPct val="110000"/>
              </a:lnSpc>
              <a:spcBef>
                <a:spcPts val="900"/>
              </a:spcBef>
              <a:buNone/>
            </a:pPr>
            <a:r>
              <a:rPr lang="en-GB" sz="2400" dirty="0" smtClean="0">
                <a:latin typeface="Calibri" panose="020F0502020204030204" pitchFamily="34" charset="0"/>
                <a:cs typeface="Calibri" panose="020F0502020204030204" pitchFamily="34" charset="0"/>
              </a:rPr>
              <a:t>“</a:t>
            </a:r>
            <a:r>
              <a:rPr lang="en-US" sz="2400" dirty="0" smtClean="0"/>
              <a:t>An </a:t>
            </a:r>
            <a:r>
              <a:rPr lang="en-US" sz="2400" dirty="0"/>
              <a:t>item of expenditure in a family-budget schedule is to be regarded as the sum of a number of varieties of the commodity </a:t>
            </a:r>
            <a:r>
              <a:rPr lang="en-US" sz="2400" u="sng" dirty="0"/>
              <a:t>each of different quality</a:t>
            </a:r>
            <a:r>
              <a:rPr lang="en-US" sz="2400" dirty="0"/>
              <a:t> and sold at a different price</a:t>
            </a:r>
            <a:r>
              <a:rPr lang="en-US" sz="2400" dirty="0" smtClean="0"/>
              <a:t>.” (P&amp;H, 1955, p.110)</a:t>
            </a:r>
            <a:endParaRPr lang="en-GB" altLang="en-US" sz="2400" dirty="0" smtClean="0">
              <a:latin typeface="Calibri" panose="020F0502020204030204" pitchFamily="34" charset="0"/>
              <a:cs typeface="Calibri" panose="020F0502020204030204" pitchFamily="34" charset="0"/>
            </a:endParaRPr>
          </a:p>
          <a:p>
            <a:pPr eaLnBrk="1" hangingPunct="1">
              <a:lnSpc>
                <a:spcPct val="110000"/>
              </a:lnSpc>
              <a:spcBef>
                <a:spcPts val="900"/>
              </a:spcBef>
            </a:pPr>
            <a:r>
              <a:rPr lang="en-GB" altLang="en-US" sz="2800" dirty="0" smtClean="0">
                <a:latin typeface="Calibri" panose="020F0502020204030204" pitchFamily="34" charset="0"/>
                <a:cs typeface="Calibri" panose="020F0502020204030204" pitchFamily="34" charset="0"/>
              </a:rPr>
              <a:t>Since there are many different varieties, brands, package sizes </a:t>
            </a:r>
            <a:r>
              <a:rPr lang="en-GB" altLang="en-US" sz="2800" dirty="0" err="1" smtClean="0">
                <a:latin typeface="Calibri" panose="020F0502020204030204" pitchFamily="34" charset="0"/>
                <a:cs typeface="Calibri" panose="020F0502020204030204" pitchFamily="34" charset="0"/>
              </a:rPr>
              <a:t>etc</a:t>
            </a:r>
            <a:r>
              <a:rPr lang="en-GB" altLang="en-US" sz="2800" dirty="0" smtClean="0">
                <a:latin typeface="Calibri" panose="020F0502020204030204" pitchFamily="34" charset="0"/>
                <a:cs typeface="Calibri" panose="020F0502020204030204" pitchFamily="34" charset="0"/>
              </a:rPr>
              <a:t> within a commodity group the consumer faces </a:t>
            </a:r>
            <a:r>
              <a:rPr lang="en-GB" altLang="en-US" sz="2800" u="sng" dirty="0" smtClean="0">
                <a:latin typeface="Calibri" panose="020F0502020204030204" pitchFamily="34" charset="0"/>
                <a:cs typeface="Calibri" panose="020F0502020204030204" pitchFamily="34" charset="0"/>
              </a:rPr>
              <a:t>two</a:t>
            </a:r>
            <a:r>
              <a:rPr lang="en-GB" altLang="en-US" sz="2800" dirty="0" smtClean="0">
                <a:latin typeface="Calibri" panose="020F0502020204030204" pitchFamily="34" charset="0"/>
                <a:cs typeface="Calibri" panose="020F0502020204030204" pitchFamily="34" charset="0"/>
              </a:rPr>
              <a:t> choices:</a:t>
            </a:r>
          </a:p>
          <a:p>
            <a:pPr lvl="1" eaLnBrk="1" hangingPunct="1">
              <a:lnSpc>
                <a:spcPct val="110000"/>
              </a:lnSpc>
              <a:spcBef>
                <a:spcPts val="900"/>
              </a:spcBef>
            </a:pPr>
            <a:r>
              <a:rPr lang="en-GB" altLang="en-US" sz="2400" dirty="0" smtClean="0">
                <a:latin typeface="Calibri" panose="020F0502020204030204" pitchFamily="34" charset="0"/>
                <a:cs typeface="Calibri" panose="020F0502020204030204" pitchFamily="34" charset="0"/>
              </a:rPr>
              <a:t>What quantity to buy and consume</a:t>
            </a:r>
          </a:p>
          <a:p>
            <a:pPr lvl="1" eaLnBrk="1" hangingPunct="1">
              <a:lnSpc>
                <a:spcPct val="110000"/>
              </a:lnSpc>
              <a:spcBef>
                <a:spcPts val="900"/>
              </a:spcBef>
            </a:pPr>
            <a:r>
              <a:rPr lang="en-GB" altLang="en-US" sz="2400" dirty="0" smtClean="0">
                <a:latin typeface="Calibri" panose="020F0502020204030204" pitchFamily="34" charset="0"/>
                <a:cs typeface="Calibri" panose="020F0502020204030204" pitchFamily="34" charset="0"/>
              </a:rPr>
              <a:t>What quality (as shown by the price per unit) to buy and consume</a:t>
            </a:r>
          </a:p>
          <a:p>
            <a:pPr>
              <a:lnSpc>
                <a:spcPct val="110000"/>
              </a:lnSpc>
              <a:spcBef>
                <a:spcPts val="900"/>
              </a:spcBef>
            </a:pPr>
            <a:r>
              <a:rPr lang="en-GB" altLang="en-US" sz="3100" dirty="0" smtClean="0">
                <a:latin typeface="Calibri" panose="020F0502020204030204" pitchFamily="34" charset="0"/>
                <a:cs typeface="Calibri" panose="020F0502020204030204" pitchFamily="34" charset="0"/>
              </a:rPr>
              <a:t>Demand estimates that do not allow for both of these choices will conflate quality responses to price changes with quantity responses</a:t>
            </a:r>
          </a:p>
        </p:txBody>
      </p:sp>
    </p:spTree>
    <p:extLst>
      <p:ext uri="{BB962C8B-B14F-4D97-AF65-F5344CB8AC3E}">
        <p14:creationId xmlns:p14="http://schemas.microsoft.com/office/powerpoint/2010/main" val="1355167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0"/>
            <a:ext cx="8856984" cy="1143000"/>
          </a:xfrm>
        </p:spPr>
        <p:txBody>
          <a:bodyPr>
            <a:normAutofit fontScale="90000"/>
          </a:bodyPr>
          <a:lstStyle/>
          <a:p>
            <a:pPr eaLnBrk="1" hangingPunct="1"/>
            <a:r>
              <a:rPr lang="en-GB" altLang="en-US" dirty="0" smtClean="0">
                <a:latin typeface="Calibri" panose="020F0502020204030204" pitchFamily="34" charset="0"/>
                <a:cs typeface="Calibri" panose="020F0502020204030204" pitchFamily="34" charset="0"/>
              </a:rPr>
              <a:t>Quality Responses to Price Probably Outweigh Quantity Responses </a:t>
            </a:r>
            <a:endParaRPr lang="en-AU" altLang="en-US" dirty="0" smtClean="0">
              <a:latin typeface="Calibri" panose="020F0502020204030204" pitchFamily="34" charset="0"/>
              <a:cs typeface="Calibri" panose="020F0502020204030204" pitchFamily="34" charset="0"/>
            </a:endParaRPr>
          </a:p>
        </p:txBody>
      </p:sp>
      <p:sp>
        <p:nvSpPr>
          <p:cNvPr id="6147" name="Rectangle 3"/>
          <p:cNvSpPr>
            <a:spLocks noGrp="1" noChangeArrowheads="1"/>
          </p:cNvSpPr>
          <p:nvPr>
            <p:ph type="body" idx="1"/>
          </p:nvPr>
        </p:nvSpPr>
        <p:spPr>
          <a:xfrm>
            <a:off x="468312" y="1268760"/>
            <a:ext cx="8424167" cy="5589240"/>
          </a:xfrm>
        </p:spPr>
        <p:txBody>
          <a:bodyPr>
            <a:normAutofit lnSpcReduction="10000"/>
          </a:bodyPr>
          <a:lstStyle/>
          <a:p>
            <a:pPr eaLnBrk="1" hangingPunct="1">
              <a:spcBef>
                <a:spcPts val="900"/>
              </a:spcBef>
            </a:pPr>
            <a:r>
              <a:rPr lang="en-GB" altLang="en-US" sz="3000" dirty="0" smtClean="0">
                <a:latin typeface="Calibri" panose="020F0502020204030204" pitchFamily="34" charset="0"/>
                <a:cs typeface="Calibri" panose="020F0502020204030204" pitchFamily="34" charset="0"/>
              </a:rPr>
              <a:t>Quality is income elastic</a:t>
            </a:r>
          </a:p>
          <a:p>
            <a:pPr lvl="1">
              <a:spcBef>
                <a:spcPts val="900"/>
              </a:spcBef>
            </a:pPr>
            <a:r>
              <a:rPr lang="en-GB" altLang="en-US" sz="2600" dirty="0" smtClean="0">
                <a:latin typeface="Calibri" panose="020F0502020204030204" pitchFamily="34" charset="0"/>
                <a:cs typeface="Calibri" panose="020F0502020204030204" pitchFamily="34" charset="0"/>
              </a:rPr>
              <a:t>We are far richer than our ancestors yet food quantity consumed is little changed (a bit higher relative to the lower activity-based requirements)</a:t>
            </a:r>
          </a:p>
          <a:p>
            <a:pPr lvl="1">
              <a:spcBef>
                <a:spcPts val="900"/>
              </a:spcBef>
            </a:pPr>
            <a:r>
              <a:rPr lang="en-GB" altLang="en-US" sz="2600" dirty="0" smtClean="0">
                <a:latin typeface="Calibri" panose="020F0502020204030204" pitchFamily="34" charset="0"/>
                <a:cs typeface="Calibri" panose="020F0502020204030204" pitchFamily="34" charset="0"/>
              </a:rPr>
              <a:t>Adjustment has mostly been on the quality margin</a:t>
            </a:r>
          </a:p>
          <a:p>
            <a:pPr lvl="1">
              <a:spcBef>
                <a:spcPts val="900"/>
              </a:spcBef>
            </a:pPr>
            <a:r>
              <a:rPr lang="en-GB" altLang="en-US" sz="2600" dirty="0" smtClean="0">
                <a:latin typeface="Calibri" panose="020F0502020204030204" pitchFamily="34" charset="0"/>
                <a:cs typeface="Calibri" panose="020F0502020204030204" pitchFamily="34" charset="0"/>
              </a:rPr>
              <a:t>Debate in development economics in 1980s on income effects on nutrition was due to this within-group quality upgrading as people got richer</a:t>
            </a:r>
          </a:p>
          <a:p>
            <a:pPr eaLnBrk="1" hangingPunct="1">
              <a:spcBef>
                <a:spcPts val="900"/>
              </a:spcBef>
            </a:pPr>
            <a:r>
              <a:rPr lang="en-GB" altLang="en-US" sz="3000" dirty="0" smtClean="0">
                <a:latin typeface="Calibri" panose="020F0502020204030204" pitchFamily="34" charset="0"/>
                <a:cs typeface="Calibri" panose="020F0502020204030204" pitchFamily="34" charset="0"/>
              </a:rPr>
              <a:t>within-group quality variation gives easier substitutions in response to income or price differences than the more difficult between group substitutions</a:t>
            </a:r>
          </a:p>
          <a:p>
            <a:pPr lvl="1">
              <a:spcBef>
                <a:spcPts val="900"/>
              </a:spcBef>
            </a:pPr>
            <a:r>
              <a:rPr lang="en-GB" altLang="en-US" sz="2600" dirty="0" smtClean="0">
                <a:latin typeface="Calibri" panose="020F0502020204030204" pitchFamily="34" charset="0"/>
                <a:cs typeface="Calibri" panose="020F0502020204030204" pitchFamily="34" charset="0"/>
              </a:rPr>
              <a:t>Yet almost entirely ignored in empirical studies</a:t>
            </a:r>
          </a:p>
        </p:txBody>
      </p:sp>
    </p:spTree>
    <p:extLst>
      <p:ext uri="{BB962C8B-B14F-4D97-AF65-F5344CB8AC3E}">
        <p14:creationId xmlns:p14="http://schemas.microsoft.com/office/powerpoint/2010/main" val="205960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7504" y="0"/>
            <a:ext cx="8856984" cy="1143000"/>
          </a:xfrm>
        </p:spPr>
        <p:txBody>
          <a:bodyPr>
            <a:normAutofit/>
          </a:bodyPr>
          <a:lstStyle/>
          <a:p>
            <a:pPr eaLnBrk="1" hangingPunct="1"/>
            <a:r>
              <a:rPr lang="en-GB" altLang="en-US" smtClean="0">
                <a:latin typeface="Calibri" panose="020F0502020204030204" pitchFamily="34" charset="0"/>
                <a:cs typeface="Calibri" panose="020F0502020204030204" pitchFamily="34" charset="0"/>
              </a:rPr>
              <a:t>A Local SSB </a:t>
            </a:r>
            <a:r>
              <a:rPr lang="en-GB" altLang="en-US" dirty="0" smtClean="0">
                <a:latin typeface="Calibri" panose="020F0502020204030204" pitchFamily="34" charset="0"/>
                <a:cs typeface="Calibri" panose="020F0502020204030204" pitchFamily="34" charset="0"/>
              </a:rPr>
              <a:t>Example</a:t>
            </a:r>
            <a:endParaRPr lang="en-AU" altLang="en-US" dirty="0" smtClean="0">
              <a:latin typeface="Calibri" panose="020F0502020204030204" pitchFamily="34" charset="0"/>
              <a:cs typeface="Calibri" panose="020F0502020204030204" pitchFamily="34" charset="0"/>
            </a:endParaRPr>
          </a:p>
        </p:txBody>
      </p:sp>
      <p:sp>
        <p:nvSpPr>
          <p:cNvPr id="6147" name="Rectangle 3"/>
          <p:cNvSpPr>
            <a:spLocks noGrp="1" noChangeArrowheads="1"/>
          </p:cNvSpPr>
          <p:nvPr>
            <p:ph type="body" idx="1"/>
          </p:nvPr>
        </p:nvSpPr>
        <p:spPr>
          <a:xfrm>
            <a:off x="468312" y="1268760"/>
            <a:ext cx="8424167" cy="5589240"/>
          </a:xfrm>
        </p:spPr>
        <p:txBody>
          <a:bodyPr>
            <a:normAutofit lnSpcReduction="10000"/>
          </a:bodyPr>
          <a:lstStyle/>
          <a:p>
            <a:pPr eaLnBrk="1" hangingPunct="1">
              <a:spcBef>
                <a:spcPts val="900"/>
              </a:spcBef>
            </a:pPr>
            <a:r>
              <a:rPr lang="en-GB" altLang="en-US" sz="3000" dirty="0" smtClean="0">
                <a:latin typeface="Calibri" panose="020F0502020204030204" pitchFamily="34" charset="0"/>
                <a:cs typeface="Calibri" panose="020F0502020204030204" pitchFamily="34" charset="0"/>
              </a:rPr>
              <a:t>Much recent publicity in NZ about advocacy for a SSB tax and claims about predicted effects on health</a:t>
            </a:r>
          </a:p>
          <a:p>
            <a:pPr eaLnBrk="1" hangingPunct="1">
              <a:spcBef>
                <a:spcPts val="900"/>
              </a:spcBef>
            </a:pPr>
            <a:r>
              <a:rPr lang="en-GB" altLang="en-US" sz="3000" dirty="0" smtClean="0">
                <a:latin typeface="Calibri" panose="020F0502020204030204" pitchFamily="34" charset="0"/>
                <a:cs typeface="Calibri" panose="020F0502020204030204" pitchFamily="34" charset="0"/>
              </a:rPr>
              <a:t>Carbonated soft drinks are one of the 24 food and beverage groups used in the </a:t>
            </a:r>
            <a:r>
              <a:rPr lang="en-GB" altLang="en-US" sz="3000" dirty="0" err="1" smtClean="0">
                <a:latin typeface="Calibri" panose="020F0502020204030204" pitchFamily="34" charset="0"/>
                <a:cs typeface="Calibri" panose="020F0502020204030204" pitchFamily="34" charset="0"/>
              </a:rPr>
              <a:t>PLoS</a:t>
            </a:r>
            <a:r>
              <a:rPr lang="en-GB" altLang="en-US" sz="3000" dirty="0" smtClean="0">
                <a:latin typeface="Calibri" panose="020F0502020204030204" pitchFamily="34" charset="0"/>
                <a:cs typeface="Calibri" panose="020F0502020204030204" pitchFamily="34" charset="0"/>
              </a:rPr>
              <a:t> study by researchers at  WSM, NZIER and Otago economics</a:t>
            </a:r>
            <a:endParaRPr lang="en-GB" altLang="en-US" sz="3000" dirty="0">
              <a:latin typeface="Calibri" panose="020F0502020204030204" pitchFamily="34" charset="0"/>
              <a:cs typeface="Calibri" panose="020F0502020204030204" pitchFamily="34" charset="0"/>
            </a:endParaRPr>
          </a:p>
          <a:p>
            <a:pPr lvl="1">
              <a:spcBef>
                <a:spcPts val="900"/>
              </a:spcBef>
            </a:pPr>
            <a:r>
              <a:rPr lang="en-GB" altLang="en-US" sz="2400" dirty="0" smtClean="0">
                <a:latin typeface="Calibri" panose="020F0502020204030204" pitchFamily="34" charset="0"/>
                <a:cs typeface="Calibri" panose="020F0502020204030204" pitchFamily="34" charset="0"/>
              </a:rPr>
              <a:t>Yet there is a big quality variation within this seemingly narrow group that is not controlled for in their analyses</a:t>
            </a:r>
          </a:p>
          <a:p>
            <a:pPr lvl="1">
              <a:spcBef>
                <a:spcPts val="900"/>
              </a:spcBef>
            </a:pPr>
            <a:r>
              <a:rPr lang="en-GB" altLang="en-US" sz="2400" dirty="0" smtClean="0">
                <a:latin typeface="Calibri" panose="020F0502020204030204" pitchFamily="34" charset="0"/>
                <a:cs typeface="Calibri" panose="020F0502020204030204" pitchFamily="34" charset="0"/>
              </a:rPr>
              <a:t>This oversight is typical of the literature</a:t>
            </a:r>
          </a:p>
          <a:p>
            <a:pPr lvl="1">
              <a:spcBef>
                <a:spcPts val="900"/>
              </a:spcBef>
            </a:pPr>
            <a:r>
              <a:rPr lang="en-GB" altLang="en-US" sz="2400" dirty="0" smtClean="0">
                <a:latin typeface="Calibri" panose="020F0502020204030204" pitchFamily="34" charset="0"/>
                <a:cs typeface="Calibri" panose="020F0502020204030204" pitchFamily="34" charset="0"/>
              </a:rPr>
              <a:t>Estimates of likely bias are from poorer countries, but both quality and demand for variety are income elastic, so ignoring quality is likely to be even bigger sources of bias in rich countries</a:t>
            </a:r>
          </a:p>
        </p:txBody>
      </p:sp>
    </p:spTree>
    <p:extLst>
      <p:ext uri="{BB962C8B-B14F-4D97-AF65-F5344CB8AC3E}">
        <p14:creationId xmlns:p14="http://schemas.microsoft.com/office/powerpoint/2010/main" val="38542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8744" y="404664"/>
            <a:ext cx="8856984" cy="1143000"/>
          </a:xfrm>
        </p:spPr>
        <p:txBody>
          <a:bodyPr/>
          <a:lstStyle/>
          <a:p>
            <a:pPr eaLnBrk="1" hangingPunct="1"/>
            <a:r>
              <a:rPr lang="en-GB" altLang="en-US" kern="1200" dirty="0" smtClean="0">
                <a:solidFill>
                  <a:schemeClr val="tx1"/>
                </a:solidFill>
              </a:rPr>
              <a:t>The easiest, and probably largest, response is not controlled for</a:t>
            </a:r>
            <a:endParaRPr lang="en-AU" altLang="en-US" kern="1200" dirty="0">
              <a:solidFill>
                <a:schemeClr val="tx1"/>
              </a:solidFill>
            </a:endParaRPr>
          </a:p>
        </p:txBody>
      </p:sp>
      <p:sp>
        <p:nvSpPr>
          <p:cNvPr id="6147" name="Rectangle 3"/>
          <p:cNvSpPr>
            <a:spLocks noGrp="1" noChangeArrowheads="1"/>
          </p:cNvSpPr>
          <p:nvPr>
            <p:ph type="body" idx="1"/>
          </p:nvPr>
        </p:nvSpPr>
        <p:spPr>
          <a:xfrm>
            <a:off x="323144" y="1772816"/>
            <a:ext cx="8568184" cy="4535958"/>
          </a:xfrm>
        </p:spPr>
        <p:txBody>
          <a:bodyPr/>
          <a:lstStyle/>
          <a:p>
            <a:pPr eaLnBrk="1" hangingPunct="1"/>
            <a:r>
              <a:rPr lang="en-GB" altLang="en-US" sz="2800" dirty="0" smtClean="0">
                <a:latin typeface="Calibri" panose="020F0502020204030204" pitchFamily="34" charset="0"/>
                <a:cs typeface="Calibri" panose="020F0502020204030204" pitchFamily="34" charset="0"/>
              </a:rPr>
              <a:t>sugar-sweetened beverages (SSBs) have limited price variation over time and space</a:t>
            </a:r>
          </a:p>
          <a:p>
            <a:pPr lvl="1" eaLnBrk="1" hangingPunct="1"/>
            <a:r>
              <a:rPr lang="en-GB" altLang="en-US" sz="2400" dirty="0" smtClean="0">
                <a:latin typeface="Calibri" panose="020F0502020204030204" pitchFamily="34" charset="0"/>
                <a:cs typeface="Calibri" panose="020F0502020204030204" pitchFamily="34" charset="0"/>
              </a:rPr>
              <a:t>Within-year variation during Household Economic Survey (HES) periods of </a:t>
            </a:r>
            <a:r>
              <a:rPr lang="en-GB" altLang="en-US" sz="2400" dirty="0" smtClean="0">
                <a:latin typeface="Calibri" panose="020F0502020204030204" pitchFamily="34" charset="0"/>
                <a:cs typeface="Calibri" panose="020F0502020204030204" pitchFamily="34" charset="0"/>
                <a:sym typeface="Symbol" panose="05050102010706020507" pitchFamily="18" charset="2"/>
              </a:rPr>
              <a:t>=0.06 to 0.07 (20 cents up and down would cover 99.7% of the price range)</a:t>
            </a:r>
          </a:p>
          <a:p>
            <a:pPr lvl="1" eaLnBrk="1" hangingPunct="1"/>
            <a:r>
              <a:rPr lang="en-GB" altLang="en-US" sz="2400" dirty="0" smtClean="0">
                <a:latin typeface="Calibri" panose="020F0502020204030204" pitchFamily="34" charset="0"/>
                <a:cs typeface="Calibri" panose="020F0502020204030204" pitchFamily="34" charset="0"/>
                <a:sym typeface="Symbol" panose="05050102010706020507" pitchFamily="18" charset="2"/>
              </a:rPr>
              <a:t>Between HES periods (3 years apart) average real prices changed by about 4%</a:t>
            </a:r>
          </a:p>
          <a:p>
            <a:pPr lvl="1" eaLnBrk="1" hangingPunct="1"/>
            <a:r>
              <a:rPr lang="en-GB" altLang="en-US" sz="2400" dirty="0" smtClean="0">
                <a:latin typeface="Calibri" panose="020F0502020204030204" pitchFamily="34" charset="0"/>
                <a:cs typeface="Calibri" panose="020F0502020204030204" pitchFamily="34" charset="0"/>
                <a:sym typeface="Symbol" panose="05050102010706020507" pitchFamily="18" charset="2"/>
              </a:rPr>
              <a:t>Across regions and within year =0.12 so 36 cents up or down would cover 99.7% of range; high/low ratio of ≈1.4:1</a:t>
            </a:r>
          </a:p>
          <a:p>
            <a:pPr eaLnBrk="1" hangingPunct="1"/>
            <a:r>
              <a:rPr lang="en-GB" altLang="en-US" sz="2800" dirty="0" smtClean="0">
                <a:latin typeface="Calibri" panose="020F0502020204030204" pitchFamily="34" charset="0"/>
                <a:cs typeface="Calibri" panose="020F0502020204030204" pitchFamily="34" charset="0"/>
              </a:rPr>
              <a:t>But huge price variation </a:t>
            </a:r>
            <a:r>
              <a:rPr lang="en-GB" altLang="en-US" sz="2800" u="sng" dirty="0" smtClean="0">
                <a:latin typeface="Calibri" panose="020F0502020204030204" pitchFamily="34" charset="0"/>
                <a:cs typeface="Calibri" panose="020F0502020204030204" pitchFamily="34" charset="0"/>
              </a:rPr>
              <a:t>within</a:t>
            </a:r>
            <a:r>
              <a:rPr lang="en-GB" altLang="en-US" sz="2800" dirty="0" smtClean="0">
                <a:latin typeface="Calibri" panose="020F0502020204030204" pitchFamily="34" charset="0"/>
                <a:cs typeface="Calibri" panose="020F0502020204030204" pitchFamily="34" charset="0"/>
              </a:rPr>
              <a:t> group (and within the same store) of ≈</a:t>
            </a:r>
            <a:r>
              <a:rPr lang="en-GB" altLang="en-US" sz="2800" dirty="0">
                <a:latin typeface="Calibri" panose="020F0502020204030204" pitchFamily="34" charset="0"/>
                <a:cs typeface="Calibri" panose="020F0502020204030204" pitchFamily="34" charset="0"/>
              </a:rPr>
              <a:t>8</a:t>
            </a:r>
            <a:r>
              <a:rPr lang="en-GB" altLang="en-US" sz="2800" dirty="0" smtClean="0">
                <a:latin typeface="Calibri" panose="020F0502020204030204" pitchFamily="34" charset="0"/>
                <a:cs typeface="Calibri" panose="020F0502020204030204" pitchFamily="34" charset="0"/>
              </a:rPr>
              <a:t>:1 magnitude is not controlled for</a:t>
            </a:r>
          </a:p>
        </p:txBody>
      </p:sp>
    </p:spTree>
    <p:extLst>
      <p:ext uri="{BB962C8B-B14F-4D97-AF65-F5344CB8AC3E}">
        <p14:creationId xmlns:p14="http://schemas.microsoft.com/office/powerpoint/2010/main" val="1212409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12794342"/>
              </p:ext>
            </p:extLst>
          </p:nvPr>
        </p:nvGraphicFramePr>
        <p:xfrm>
          <a:off x="251520" y="332655"/>
          <a:ext cx="8568952" cy="56255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788024" y="3206814"/>
            <a:ext cx="1368152" cy="492443"/>
          </a:xfrm>
          <a:prstGeom prst="rect">
            <a:avLst/>
          </a:prstGeom>
          <a:noFill/>
        </p:spPr>
        <p:txBody>
          <a:bodyPr wrap="square" lIns="0" tIns="0" rIns="0" bIns="0" rtlCol="0">
            <a:spAutoFit/>
          </a:bodyPr>
          <a:lstStyle/>
          <a:p>
            <a:r>
              <a:rPr lang="el-GR" sz="1600" dirty="0" smtClean="0">
                <a:latin typeface="Calibri" panose="020F0502020204030204" pitchFamily="34" charset="0"/>
                <a:cs typeface="Calibri" panose="020F0502020204030204" pitchFamily="34" charset="0"/>
              </a:rPr>
              <a:t>μ</a:t>
            </a:r>
            <a:r>
              <a:rPr lang="en-NZ" sz="1600" dirty="0" smtClean="0">
                <a:latin typeface="Calibri" panose="020F0502020204030204" pitchFamily="34" charset="0"/>
                <a:cs typeface="Calibri" panose="020F0502020204030204" pitchFamily="34" charset="0"/>
              </a:rPr>
              <a:t>=1.91, </a:t>
            </a:r>
          </a:p>
          <a:p>
            <a:r>
              <a:rPr lang="en-NZ" sz="1600" dirty="0" smtClean="0">
                <a:latin typeface="Calibri" panose="020F0502020204030204" pitchFamily="34" charset="0"/>
                <a:cs typeface="Calibri" panose="020F0502020204030204" pitchFamily="34" charset="0"/>
                <a:sym typeface="Symbol" panose="05050102010706020507" pitchFamily="18" charset="2"/>
              </a:rPr>
              <a:t>=0.07</a:t>
            </a:r>
            <a:endParaRPr lang="en-NZ" sz="1600" dirty="0">
              <a:latin typeface="Calibri" panose="020F0502020204030204" pitchFamily="34" charset="0"/>
              <a:cs typeface="Calibri" panose="020F0502020204030204" pitchFamily="34" charset="0"/>
            </a:endParaRPr>
          </a:p>
        </p:txBody>
      </p:sp>
      <p:cxnSp>
        <p:nvCxnSpPr>
          <p:cNvPr id="5" name="Straight Arrow Connector 4"/>
          <p:cNvCxnSpPr/>
          <p:nvPr/>
        </p:nvCxnSpPr>
        <p:spPr bwMode="auto">
          <a:xfrm flipH="1">
            <a:off x="2123728" y="3437327"/>
            <a:ext cx="216024"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7" name="Straight Arrow Connector 6"/>
          <p:cNvCxnSpPr/>
          <p:nvPr/>
        </p:nvCxnSpPr>
        <p:spPr bwMode="auto">
          <a:xfrm flipH="1">
            <a:off x="4388798" y="3453035"/>
            <a:ext cx="399226"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8" name="TextBox 7"/>
          <p:cNvSpPr txBox="1"/>
          <p:nvPr/>
        </p:nvSpPr>
        <p:spPr>
          <a:xfrm>
            <a:off x="233570" y="6090303"/>
            <a:ext cx="7488832" cy="338554"/>
          </a:xfrm>
          <a:prstGeom prst="rect">
            <a:avLst/>
          </a:prstGeom>
          <a:noFill/>
        </p:spPr>
        <p:txBody>
          <a:bodyPr wrap="square" rtlCol="0">
            <a:spAutoFit/>
          </a:bodyPr>
          <a:lstStyle/>
          <a:p>
            <a:r>
              <a:rPr lang="en-NZ" sz="1600" dirty="0" smtClean="0">
                <a:latin typeface="Calibri" panose="020F0502020204030204" pitchFamily="34" charset="0"/>
                <a:cs typeface="Calibri" panose="020F0502020204030204" pitchFamily="34" charset="0"/>
              </a:rPr>
              <a:t>Source: SNZ </a:t>
            </a:r>
            <a:r>
              <a:rPr lang="en-NZ" sz="1600" dirty="0" err="1" smtClean="0">
                <a:latin typeface="Calibri" panose="020F0502020204030204" pitchFamily="34" charset="0"/>
                <a:cs typeface="Calibri" panose="020F0502020204030204" pitchFamily="34" charset="0"/>
              </a:rPr>
              <a:t>Infoshare</a:t>
            </a:r>
            <a:r>
              <a:rPr lang="en-NZ" sz="1600" dirty="0" smtClean="0">
                <a:latin typeface="Calibri" panose="020F0502020204030204" pitchFamily="34" charset="0"/>
                <a:cs typeface="Calibri" panose="020F0502020204030204" pitchFamily="34" charset="0"/>
              </a:rPr>
              <a:t> Series CPI020AA and CPI004AA </a:t>
            </a:r>
            <a:endParaRPr lang="en-NZ"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2063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9629</TotalTime>
  <Words>3563</Words>
  <Application>Microsoft Office PowerPoint</Application>
  <PresentationFormat>On-screen Show (4:3)</PresentationFormat>
  <Paragraphs>289</Paragraphs>
  <Slides>39</Slides>
  <Notes>13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3</vt:i4>
      </vt:variant>
      <vt:variant>
        <vt:lpstr>Slide Titles</vt:lpstr>
      </vt:variant>
      <vt:variant>
        <vt:i4>39</vt:i4>
      </vt:variant>
    </vt:vector>
  </HeadingPairs>
  <TitlesOfParts>
    <vt:vector size="52" baseType="lpstr">
      <vt:lpstr>Arial</vt:lpstr>
      <vt:lpstr>Calibri</vt:lpstr>
      <vt:lpstr>CG Times</vt:lpstr>
      <vt:lpstr>Symbol</vt:lpstr>
      <vt:lpstr>Tahoma</vt:lpstr>
      <vt:lpstr>Times New Roman</vt:lpstr>
      <vt:lpstr>Wingdings</vt:lpstr>
      <vt:lpstr>Blends</vt:lpstr>
      <vt:lpstr>Office Theme</vt:lpstr>
      <vt:lpstr>1_Office Theme</vt:lpstr>
      <vt:lpstr>Equation</vt:lpstr>
      <vt:lpstr>Microsoft Equation 3.0</vt:lpstr>
      <vt:lpstr>Equation.DSMT4</vt:lpstr>
      <vt:lpstr>Quality, Quantity, and Price: Implications for Taxing Unhealthy Items</vt:lpstr>
      <vt:lpstr>Introduction</vt:lpstr>
      <vt:lpstr>elasticity estimates from HH survey data have a big (and largely ignored) problem</vt:lpstr>
      <vt:lpstr>Timeline for understanding demand elasticities from household surveys</vt:lpstr>
      <vt:lpstr>The Prais-Houthakker Insight</vt:lpstr>
      <vt:lpstr>Quality Responses to Price Probably Outweigh Quantity Responses </vt:lpstr>
      <vt:lpstr>A Local SSB Example</vt:lpstr>
      <vt:lpstr>The easiest, and probably largest, response is not controlled for</vt:lpstr>
      <vt:lpstr>PowerPoint Presentation</vt:lpstr>
      <vt:lpstr>Within-group variation</vt:lpstr>
      <vt:lpstr>Huge within-group (quality) variation in prices, even within the same store</vt:lpstr>
      <vt:lpstr>Not much better for studies where spatial price variation is greater</vt:lpstr>
      <vt:lpstr>Ideal approach to get unbiased quantity responses to price changes</vt:lpstr>
      <vt:lpstr>Results for 45 food and drink items from Vietnam surveys with the required data </vt:lpstr>
      <vt:lpstr>Few estimates use the correct 2-equation approach to quantity and quality </vt:lpstr>
      <vt:lpstr>Formal structure:  Budget Share (wGi) and   Unit Value (vGi to proxy quality) equations</vt:lpstr>
      <vt:lpstr>Correct, unrestricted, quantity elasticity formula (2 equation system)</vt:lpstr>
      <vt:lpstr>Less Ideal Methods</vt:lpstr>
      <vt:lpstr>Deaton’s method thus leads to greatly exaggerated quantity demand elasticities </vt:lpstr>
      <vt:lpstr>Four cuts at the literature to see how often quality responses are ignored</vt:lpstr>
      <vt:lpstr>Mexican SSB demand studies Grogger uses to go from prices to pounds</vt:lpstr>
      <vt:lpstr>Systemic Review of 2012-16 papers</vt:lpstr>
      <vt:lpstr>Review of studies citing Cox and Wohlgenant (AJAE, 1986)</vt:lpstr>
      <vt:lpstr>Cox and Wohlgenant Approach (1)</vt:lpstr>
      <vt:lpstr>Cox and Wohlgenant Approach (2)</vt:lpstr>
      <vt:lpstr>Cox and Wohlgenant Approach (3)</vt:lpstr>
      <vt:lpstr>Powell et al (2013) Obesity Reviews</vt:lpstr>
      <vt:lpstr>Powell et al (continued)</vt:lpstr>
      <vt:lpstr>Other sources of overstatement</vt:lpstr>
      <vt:lpstr>Some sociological observations</vt:lpstr>
      <vt:lpstr>Economists…</vt:lpstr>
      <vt:lpstr>Agricultural (applied) economists…</vt:lpstr>
      <vt:lpstr>The World as Seen From the Top 5 Economics Journals</vt:lpstr>
      <vt:lpstr>Public health researchers seem to…</vt:lpstr>
      <vt:lpstr>One example</vt:lpstr>
      <vt:lpstr>Some possible solutions</vt:lpstr>
      <vt:lpstr>Alternative approaches</vt:lpstr>
      <vt:lpstr>Conclusions</vt:lpstr>
      <vt:lpstr>Acknowledgements</vt:lpstr>
    </vt:vector>
  </TitlesOfParts>
  <Company>The University of Waikato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Combined Budget Share and Unit Value Models</dc:title>
  <dc:creator>Waikato Management School</dc:creator>
  <cp:lastModifiedBy>Ceridwyn Roberts</cp:lastModifiedBy>
  <cp:revision>321</cp:revision>
  <cp:lastPrinted>2016-11-29T06:45:03Z</cp:lastPrinted>
  <dcterms:created xsi:type="dcterms:W3CDTF">2001-08-28T15:32:35Z</dcterms:created>
  <dcterms:modified xsi:type="dcterms:W3CDTF">2016-12-01T23:24:00Z</dcterms:modified>
</cp:coreProperties>
</file>